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1" r:id="rId2"/>
    <p:sldId id="302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6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9" r:id="rId24"/>
    <p:sldId id="300" r:id="rId25"/>
    <p:sldId id="295" r:id="rId26"/>
    <p:sldId id="296" r:id="rId27"/>
    <p:sldId id="297" r:id="rId28"/>
    <p:sldId id="298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6" r:id="rId43"/>
    <p:sldId id="287" r:id="rId44"/>
    <p:sldId id="25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1963" y="1537172"/>
            <a:ext cx="8316486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70172" y="2299271"/>
                <a:ext cx="4711963" cy="159617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6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70172" y="2299271"/>
                <a:ext cx="4711963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11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15" y="1032245"/>
            <a:ext cx="4401072" cy="496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27878" y="2325397"/>
                <a:ext cx="3658225" cy="159617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7878" y="2325397"/>
                <a:ext cx="3658225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17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6" y="783771"/>
            <a:ext cx="4087377" cy="4819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9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392092" y="2499568"/>
                <a:ext cx="4711963" cy="159617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R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92092" y="2499568"/>
                <a:ext cx="4711963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D:\Škola-sa starog racunara\МАТЕМАТИКА ЛЕПА И ЛАКА\PROJEKTI\Međunarodni dan matematike 14. mart\19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25" y="918733"/>
            <a:ext cx="4536517" cy="4917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93044" y="2377649"/>
                <a:ext cx="2952831" cy="159617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93044" y="2377649"/>
                <a:ext cx="2952831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12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42" y="870856"/>
            <a:ext cx="4440669" cy="506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4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5064" y="2474058"/>
            <a:ext cx="3513631" cy="372444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88899" y="562901"/>
            <a:ext cx="2875574" cy="14519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8800" dirty="0" smtClean="0">
                <a:solidFill>
                  <a:srgbClr val="0070C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?</a:t>
            </a:r>
            <a:endParaRPr lang="en-US" sz="8800" dirty="0">
              <a:solidFill>
                <a:srgbClr val="0070C0"/>
              </a:solidFill>
              <a:latin typeface="Algerian" panose="04020705040A02060702" pitchFamily="82" charset="0"/>
              <a:cs typeface="Calibri" panose="020F0502020204030204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484915" y="5189312"/>
            <a:ext cx="2377440" cy="886278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57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6000" dirty="0">
                <a:solidFill>
                  <a:srgbClr val="0070C0"/>
                </a:solidFill>
              </a:rPr>
              <a:t>Математика кроз историју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0" y="2348503"/>
            <a:ext cx="6954220" cy="353426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112916" y="2348504"/>
            <a:ext cx="3499618" cy="3534268"/>
          </a:xfrm>
          <a:prstGeom prst="rect">
            <a:avLst/>
          </a:prstGeom>
        </p:spPr>
      </p:pic>
      <p:pic>
        <p:nvPicPr>
          <p:cNvPr id="1026" name="Picture 2" descr="Питагорина теорема — Википедиј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1" y="456013"/>
            <a:ext cx="1660760" cy="17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Cyrl-RS" dirty="0" smtClean="0"/>
              <a:t>Питагора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6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8797" y="2448810"/>
            <a:ext cx="3348864" cy="35077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Cyrl-RS" dirty="0" smtClean="0"/>
              <a:t>архимед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81" y="2448809"/>
            <a:ext cx="5495734" cy="3507752"/>
          </a:xfrm>
          <a:prstGeom prst="rect">
            <a:avLst/>
          </a:prstGeom>
        </p:spPr>
      </p:pic>
      <p:pic>
        <p:nvPicPr>
          <p:cNvPr id="2052" name="Picture 4" descr="Arhimed 3.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10" y="619528"/>
            <a:ext cx="2126888" cy="15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Талес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85344" y="2214694"/>
            <a:ext cx="3591038" cy="385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201558"/>
            <a:ext cx="6339840" cy="3857042"/>
          </a:xfrm>
          <a:prstGeom prst="rect">
            <a:avLst/>
          </a:prstGeom>
        </p:spPr>
      </p:pic>
      <p:pic>
        <p:nvPicPr>
          <p:cNvPr id="3074" name="Picture 2" descr="Талесова теорема - Математика основци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04" y="758872"/>
            <a:ext cx="1783534" cy="12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754" y="618517"/>
            <a:ext cx="8073472" cy="1596177"/>
          </a:xfrm>
        </p:spPr>
        <p:txBody>
          <a:bodyPr/>
          <a:lstStyle/>
          <a:p>
            <a:pPr algn="l"/>
            <a:r>
              <a:rPr lang="sr-Cyrl-RS" dirty="0" smtClean="0"/>
              <a:t>               ератостен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41622" y="2421935"/>
            <a:ext cx="3350315" cy="3546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2" y="2455818"/>
            <a:ext cx="5823678" cy="3512830"/>
          </a:xfrm>
          <a:prstGeom prst="rect">
            <a:avLst/>
          </a:prstGeom>
        </p:spPr>
      </p:pic>
      <p:pic>
        <p:nvPicPr>
          <p:cNvPr id="4098" name="Picture 2" descr="File:Animation Sieve of Eratosth-2 Last frame.gif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0" y="736987"/>
            <a:ext cx="1864814" cy="15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8902" y="618517"/>
            <a:ext cx="2639323" cy="4423746"/>
          </a:xfrm>
        </p:spPr>
        <p:txBody>
          <a:bodyPr/>
          <a:lstStyle/>
          <a:p>
            <a:r>
              <a:rPr lang="sr-Cyrl-RS" dirty="0" smtClean="0"/>
              <a:t>Чувајмо себе и друге!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8537" y="426720"/>
            <a:ext cx="6783977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еуклид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135472" y="2401797"/>
            <a:ext cx="3052293" cy="342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5" y="2480149"/>
            <a:ext cx="6706536" cy="326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41" y="823850"/>
            <a:ext cx="1686160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херон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49120" y="2560321"/>
            <a:ext cx="3796560" cy="3237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9" y="2560321"/>
            <a:ext cx="7089718" cy="3237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525" y="753669"/>
            <a:ext cx="2493910" cy="15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1" y="618517"/>
            <a:ext cx="3335382" cy="1596177"/>
          </a:xfrm>
        </p:spPr>
        <p:txBody>
          <a:bodyPr/>
          <a:lstStyle/>
          <a:p>
            <a:r>
              <a:rPr lang="sr-Cyrl-RS" dirty="0" smtClean="0"/>
              <a:t>паскал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2263" y="296299"/>
            <a:ext cx="6470469" cy="6346469"/>
          </a:xfrm>
          <a:prstGeom prst="rect">
            <a:avLst/>
          </a:prstGeom>
        </p:spPr>
      </p:pic>
      <p:pic>
        <p:nvPicPr>
          <p:cNvPr id="5122" name="Picture 2" descr="Službeni Glasnik | Klub čitalaca | Аутор | Блез Паск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24" y="2380158"/>
            <a:ext cx="2924134" cy="3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Михаило петровић алас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1665" y="2408316"/>
            <a:ext cx="4814615" cy="370442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89074" y="2408316"/>
            <a:ext cx="3030583" cy="37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Милутин миланковић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3388" y="2214693"/>
            <a:ext cx="4935458" cy="38725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81257" y="2214694"/>
            <a:ext cx="2612572" cy="38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Пал ердеш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7578" y="2183444"/>
            <a:ext cx="5808616" cy="363523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37913" y="2219637"/>
            <a:ext cx="2338796" cy="35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Џон хортон конвеј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1417" y="2279878"/>
            <a:ext cx="4105086" cy="37822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5641" y="2214694"/>
            <a:ext cx="3559810" cy="37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Григори перељман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7946" y="2449821"/>
            <a:ext cx="5852173" cy="359392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89669" y="2449821"/>
            <a:ext cx="3135494" cy="35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Теренс тао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321" y="2214695"/>
            <a:ext cx="5157525" cy="384381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58742" y="2214695"/>
            <a:ext cx="3405052" cy="38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70C0"/>
                </a:solidFill>
              </a:rPr>
              <a:t>Математичке мозгалице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9568" y="1679115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endParaRPr lang="sr-Latn-RS" sz="6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r-Cyrl-RS" sz="6000" dirty="0" smtClean="0">
                <a:solidFill>
                  <a:srgbClr val="0070C0"/>
                </a:solidFill>
              </a:rPr>
              <a:t>хајде </a:t>
            </a:r>
            <a:r>
              <a:rPr lang="sr-Cyrl-RS" sz="6000" dirty="0">
                <a:solidFill>
                  <a:srgbClr val="0070C0"/>
                </a:solidFill>
              </a:rPr>
              <a:t>да се играмо!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66740"/>
          </a:xfrm>
        </p:spPr>
        <p:txBody>
          <a:bodyPr/>
          <a:lstStyle/>
          <a:p>
            <a:r>
              <a:rPr lang="sr-Cyrl-RS" dirty="0" smtClean="0">
                <a:solidFill>
                  <a:srgbClr val="0070C0"/>
                </a:solidFill>
              </a:rPr>
              <a:t>садржај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81051"/>
            <a:ext cx="10363826" cy="42084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Do the math </a:t>
            </a:r>
            <a:r>
              <a:rPr lang="en-US" dirty="0" smtClean="0">
                <a:solidFill>
                  <a:srgbClr val="0070C0"/>
                </a:solidFill>
              </a:rPr>
              <a:t>dance</a:t>
            </a:r>
            <a:endParaRPr lang="sr-Cyrl-R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        - слике на којима ученици својим телом приказују изглед различитих  </a:t>
            </a:r>
          </a:p>
          <a:p>
            <a:pPr marL="0" indent="0">
              <a:buNone/>
            </a:pP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           математичких функција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Математика кроз историју</a:t>
            </a:r>
          </a:p>
          <a:p>
            <a:pPr marL="0" indent="0">
              <a:buNone/>
            </a:pPr>
            <a:r>
              <a:rPr lang="sr-Cyrl-RS" dirty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        -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Познати математичар</a:t>
            </a:r>
            <a:r>
              <a:rPr lang="sr-Cyrl-RS" dirty="0">
                <a:solidFill>
                  <a:srgbClr val="0070C0"/>
                </a:solidFill>
              </a:rPr>
              <a:t>и</a:t>
            </a:r>
            <a:r>
              <a:rPr lang="sr-Cyrl-RS" dirty="0" smtClean="0">
                <a:solidFill>
                  <a:srgbClr val="0070C0"/>
                </a:solidFill>
              </a:rPr>
              <a:t> и њихови најзначајнији радови</a:t>
            </a:r>
          </a:p>
          <a:p>
            <a:r>
              <a:rPr lang="sr-Cyrl-RS" dirty="0" smtClean="0">
                <a:solidFill>
                  <a:srgbClr val="0070C0"/>
                </a:solidFill>
              </a:rPr>
              <a:t>Математичке мозгалице – хајде да се играмо!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         - позив свим ученицима да учествују у решавању занимљивих проблема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o jedan od 1000 zna riješiti ovaj matematički problem, možete li i vi?  Pazite, odgovor nije samo jedan! - tportal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2" y="896983"/>
            <a:ext cx="8699862" cy="48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exagon 4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1.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rgbClr val="0070C0"/>
                </a:solidFill>
              </a:rPr>
              <a:t>2</a:t>
            </a:r>
            <a:r>
              <a:rPr lang="sr-Cyrl-RS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mozgalice Archives - OKmatematika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975361"/>
            <a:ext cx="7663542" cy="4868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3.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MATEMATIČKA MOZGALICA ZALUDELA INTERNET: Razmislite puta pre konačnog  odgovora | Novosti.RS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9" y="827314"/>
            <a:ext cx="7428411" cy="491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9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rgbClr val="0070C0"/>
                </a:solidFill>
              </a:rPr>
              <a:t>4</a:t>
            </a:r>
            <a:r>
              <a:rPr lang="sr-Cyrl-RS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Izazov / Mnogima je zadala muke: Možete li riješiti ovu matematički  mozgalicu - Infosvijet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07" y="618309"/>
            <a:ext cx="7454537" cy="535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1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5.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Nova mozgalica: Možete li pronaći rješenje?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8" y="714103"/>
            <a:ext cx="8098971" cy="531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2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rgbClr val="0070C0"/>
                </a:solidFill>
              </a:rPr>
              <a:t>6</a:t>
            </a:r>
            <a:r>
              <a:rPr lang="sr-Cyrl-RS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Da vidimo ko bi išao na popravni iz matematike zbog ove mozgalice |  BesnoPile.rs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6" y="827315"/>
            <a:ext cx="6775267" cy="5216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7.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5" y="731520"/>
            <a:ext cx="8151222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>
                <a:solidFill>
                  <a:srgbClr val="0070C0"/>
                </a:solidFill>
              </a:rPr>
              <a:t>8</a:t>
            </a:r>
            <a:r>
              <a:rPr lang="sr-Cyrl-RS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Još jedna matematička MOZGALICA! Možete li vi pronaći TAČNO REŠENJE? -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77" y="827314"/>
            <a:ext cx="8172812" cy="489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8" y="827314"/>
            <a:ext cx="853440" cy="7315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9.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Test - mozgalica: Izračunati visinu stola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13" y="615807"/>
            <a:ext cx="7393577" cy="49203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 rot="10800000" flipV="1">
            <a:off x="2607013" y="4786008"/>
            <a:ext cx="7393577" cy="7501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Колика је висина стола?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70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7" y="714103"/>
            <a:ext cx="1132114" cy="89698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10.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Koliko kvadrata ima na slici? - Albumi i slike - VolimoNet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67" y="783770"/>
            <a:ext cx="6252754" cy="506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Do the math dance</a:t>
            </a:r>
          </a:p>
        </p:txBody>
      </p:sp>
    </p:spTree>
    <p:extLst>
      <p:ext uri="{BB962C8B-B14F-4D97-AF65-F5344CB8AC3E}">
        <p14:creationId xmlns:p14="http://schemas.microsoft.com/office/powerpoint/2010/main" val="15834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7" y="714103"/>
            <a:ext cx="1132114" cy="89698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11.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mozgalice i zagonetke – Zgubidan.com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82" y="1280161"/>
            <a:ext cx="6992983" cy="393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1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114697" y="714103"/>
            <a:ext cx="1132114" cy="89698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12.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trougllovi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5" y="714103"/>
            <a:ext cx="6061165" cy="50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408578" y="924127"/>
            <a:ext cx="3784059" cy="8852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accent6">
                    <a:lumMod val="75000"/>
                  </a:schemeClr>
                </a:solidFill>
              </a:rPr>
              <a:t>КОЛИКО ИМА ТРОУГЛОВА?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5892843"/>
              </p:ext>
            </p:extLst>
          </p:nvPr>
        </p:nvGraphicFramePr>
        <p:xfrm>
          <a:off x="1018133" y="2446384"/>
          <a:ext cx="10363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358">
                  <a:extLst>
                    <a:ext uri="{9D8B030D-6E8A-4147-A177-3AD203B41FA5}">
                      <a16:colId xmlns:a16="http://schemas.microsoft.com/office/drawing/2014/main" val="426910419"/>
                    </a:ext>
                  </a:extLst>
                </a:gridCol>
                <a:gridCol w="3465242">
                  <a:extLst>
                    <a:ext uri="{9D8B030D-6E8A-4147-A177-3AD203B41FA5}">
                      <a16:colId xmlns:a16="http://schemas.microsoft.com/office/drawing/2014/main" val="2391316617"/>
                    </a:ext>
                  </a:extLst>
                </a:gridCol>
                <a:gridCol w="1881821">
                  <a:extLst>
                    <a:ext uri="{9D8B030D-6E8A-4147-A177-3AD203B41FA5}">
                      <a16:colId xmlns:a16="http://schemas.microsoft.com/office/drawing/2014/main" val="3890514973"/>
                    </a:ext>
                  </a:extLst>
                </a:gridCol>
                <a:gridCol w="3299779">
                  <a:extLst>
                    <a:ext uri="{9D8B030D-6E8A-4147-A177-3AD203B41FA5}">
                      <a16:colId xmlns:a16="http://schemas.microsoft.com/office/drawing/2014/main" val="3694146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Питање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Твој одговор је: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Питање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Твој одговор је: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1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9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1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61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8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846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093029" y="1149531"/>
            <a:ext cx="3979817" cy="731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solidFill>
                  <a:srgbClr val="0070C0"/>
                </a:solidFill>
              </a:rPr>
              <a:t>ПОПУНИ ТАБЕЛУ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>
                <a:solidFill>
                  <a:srgbClr val="0070C0"/>
                </a:solidFill>
              </a:rPr>
              <a:t>РЕШЕЊА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81350"/>
            <a:ext cx="10363826" cy="370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>
                <a:solidFill>
                  <a:srgbClr val="0070C0"/>
                </a:solidFill>
              </a:rPr>
              <a:t>Сву ученици који желе да се играју са нама могу послати попуњене табеле са својим одговорима у гугл учионицу где ће решења бити накнадно објављена и проглашени најуспешнији ученици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25" y="4612222"/>
            <a:ext cx="4159723" cy="14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лепа и лака</a:t>
            </a: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>
                <a:solidFill>
                  <a:srgbClr val="0070C0"/>
                </a:solidFill>
              </a:rPr>
              <a:t>Школа</a:t>
            </a:r>
            <a:r>
              <a:rPr lang="sr-Cyrl-RS" sz="3200" dirty="0">
                <a:solidFill>
                  <a:srgbClr val="0070C0"/>
                </a:solidFill>
              </a:rPr>
              <a:t>: Средња стручна школа „4. јули“</a:t>
            </a:r>
          </a:p>
          <a:p>
            <a:pPr marL="0" indent="0">
              <a:buNone/>
            </a:pPr>
            <a:r>
              <a:rPr lang="sr-Cyrl-RS" sz="3200" dirty="0">
                <a:solidFill>
                  <a:srgbClr val="0070C0"/>
                </a:solidFill>
              </a:rPr>
              <a:t>Место: Врбас</a:t>
            </a:r>
          </a:p>
          <a:p>
            <a:pPr marL="0" indent="0">
              <a:buNone/>
            </a:pPr>
            <a:r>
              <a:rPr lang="sr-Cyrl-RS" sz="3200" dirty="0" smtClean="0">
                <a:solidFill>
                  <a:srgbClr val="0070C0"/>
                </a:solidFill>
              </a:rPr>
              <a:t>ученици:  </a:t>
            </a:r>
            <a:r>
              <a:rPr lang="en-US" sz="3200" dirty="0" smtClean="0">
                <a:solidFill>
                  <a:srgbClr val="0070C0"/>
                </a:solidFill>
              </a:rPr>
              <a:t>I9, III6 </a:t>
            </a:r>
            <a:r>
              <a:rPr lang="sr-Cyrl-RS" sz="3200" dirty="0" smtClean="0">
                <a:solidFill>
                  <a:srgbClr val="0070C0"/>
                </a:solidFill>
              </a:rPr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 III7</a:t>
            </a:r>
            <a:r>
              <a:rPr lang="sr-Cyrl-R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 IV3</a:t>
            </a:r>
            <a:endParaRPr lang="sr-Cyrl-R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r-Cyrl-RS" sz="3200" dirty="0" smtClean="0">
                <a:solidFill>
                  <a:srgbClr val="0070C0"/>
                </a:solidFill>
              </a:rPr>
              <a:t>Ментор</a:t>
            </a:r>
            <a:r>
              <a:rPr lang="sr-Cyrl-RS" sz="3200" dirty="0">
                <a:solidFill>
                  <a:srgbClr val="0070C0"/>
                </a:solidFill>
              </a:rPr>
              <a:t>: Стана Николић – </a:t>
            </a:r>
            <a:r>
              <a:rPr lang="sr-Cyrl-RS" sz="2800" dirty="0">
                <a:solidFill>
                  <a:srgbClr val="0070C0"/>
                </a:solidFill>
              </a:rPr>
              <a:t>професор </a:t>
            </a:r>
            <a:r>
              <a:rPr lang="sr-Cyrl-RS" sz="2800" dirty="0" smtClean="0">
                <a:solidFill>
                  <a:srgbClr val="0070C0"/>
                </a:solidFill>
              </a:rPr>
              <a:t>математике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21611" y="1912356"/>
                <a:ext cx="4647668" cy="274391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r-Latn-R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1611" y="1912356"/>
                <a:ext cx="4647668" cy="2743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1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27" y="573539"/>
            <a:ext cx="4481245" cy="5421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3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41326" y="2342815"/>
                <a:ext cx="3710477" cy="159617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𝑐𝑡𝑔𝑥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41326" y="2342815"/>
                <a:ext cx="3710477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3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46" y="949235"/>
            <a:ext cx="4776225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9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01158" y="2323935"/>
                <a:ext cx="3684351" cy="159617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sr-Latn-R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1158" y="2323935"/>
                <a:ext cx="3684351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8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10" y="718457"/>
            <a:ext cx="4819175" cy="5088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5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26331" y="2342815"/>
                <a:ext cx="4607460" cy="159617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26331" y="2342815"/>
                <a:ext cx="4607460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5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3" y="966652"/>
            <a:ext cx="4518360" cy="5103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53708" y="2255728"/>
                <a:ext cx="3727894" cy="159617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RS" sz="60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3708" y="2255728"/>
                <a:ext cx="3727894" cy="159617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D:\Škola-sa starog racunara\МАТЕМАТИКА ЛЕПА И ЛАКА\PROJEKTI\Međunarodni dan matematike 14. mart\Do math dance\16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5" y="714103"/>
            <a:ext cx="4288453" cy="5180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6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342</TotalTime>
  <Words>230</Words>
  <Application>Microsoft Office PowerPoint</Application>
  <PresentationFormat>Widescreen</PresentationFormat>
  <Paragraphs>75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Algerian</vt:lpstr>
      <vt:lpstr>Arial</vt:lpstr>
      <vt:lpstr>Calibri</vt:lpstr>
      <vt:lpstr>Cambria Math</vt:lpstr>
      <vt:lpstr>Tw Cen MT</vt:lpstr>
      <vt:lpstr>Droplet</vt:lpstr>
      <vt:lpstr>PowerPoint Presentation</vt:lpstr>
      <vt:lpstr>Чувајмо себе и друге!</vt:lpstr>
      <vt:lpstr>садржај</vt:lpstr>
      <vt:lpstr>PowerPoint Presentation</vt:lpstr>
      <vt:lpstr>x^2+y^2</vt:lpstr>
      <vt:lpstr>ctgx</vt:lpstr>
      <vt:lpstr>-|x|</vt:lpstr>
      <vt:lpstr>-x</vt:lpstr>
      <vt:lpstr>-sinx</vt:lpstr>
      <vt:lpstr>-|x|</vt:lpstr>
      <vt:lpstr>a^(-x)</vt:lpstr>
      <vt:lpstr>a^x</vt:lpstr>
      <vt:lpstr>x^2</vt:lpstr>
      <vt:lpstr>PowerPoint Presentation</vt:lpstr>
      <vt:lpstr>PowerPoint Presentation</vt:lpstr>
      <vt:lpstr>Питагора</vt:lpstr>
      <vt:lpstr>архимед</vt:lpstr>
      <vt:lpstr>Талес</vt:lpstr>
      <vt:lpstr>               ератостен</vt:lpstr>
      <vt:lpstr>еуклид</vt:lpstr>
      <vt:lpstr>херон</vt:lpstr>
      <vt:lpstr>паскал</vt:lpstr>
      <vt:lpstr>Михаило петровић алас</vt:lpstr>
      <vt:lpstr>Милутин миланковић</vt:lpstr>
      <vt:lpstr>Пал ердеш</vt:lpstr>
      <vt:lpstr>Џон хортон конвеј</vt:lpstr>
      <vt:lpstr>Григори перељман</vt:lpstr>
      <vt:lpstr>Теренс тао</vt:lpstr>
      <vt:lpstr>Математичке мозгалице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РЕШЕЊА</vt:lpstr>
      <vt:lpstr>Математика лепа и лака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Међународни дан математике  14. март</dc:title>
  <dc:creator>stananikolic69@gmail.com</dc:creator>
  <cp:lastModifiedBy>stananikolic69@gmail.com</cp:lastModifiedBy>
  <cp:revision>32</cp:revision>
  <dcterms:created xsi:type="dcterms:W3CDTF">2021-03-08T19:16:52Z</dcterms:created>
  <dcterms:modified xsi:type="dcterms:W3CDTF">2021-03-11T20:53:01Z</dcterms:modified>
</cp:coreProperties>
</file>