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72" r:id="rId12"/>
    <p:sldId id="270" r:id="rId13"/>
    <p:sldId id="271" r:id="rId14"/>
    <p:sldId id="266" r:id="rId15"/>
    <p:sldId id="269" r:id="rId16"/>
    <p:sldId id="267" r:id="rId17"/>
    <p:sldId id="268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59EB"/>
    <a:srgbClr val="EBB359"/>
    <a:srgbClr val="F2EABD"/>
    <a:srgbClr val="EBE859"/>
    <a:srgbClr val="D0B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D8B4AF-8C3D-4B2A-864E-E24872B3821C}" v="680" dt="2021-09-24T17:13:17.690"/>
    <p1510:client id="{4869AAAE-BF8D-4AD2-9A71-5E1C9C2B64A4}" v="50" dt="2021-09-24T06:28:29.691"/>
    <p1510:client id="{7BD9E5B0-FA42-4776-9CF7-56CF10AC0FEA}" v="341" dt="2021-09-24T09:27:51.838"/>
    <p1510:client id="{A54A1C73-0B89-46FE-8767-55D1E832C5EA}" v="670" dt="2021-09-24T14:08:04.758"/>
    <p1510:client id="{AD73872A-DA93-4F41-ACF7-81E58218A8B5}" v="131" dt="2021-09-24T09:48:31.887"/>
    <p1510:client id="{CBA80174-01A1-4192-8497-E3AFFF38E08D}" v="35" dt="2021-09-24T16:43:20.415"/>
    <p1510:client id="{CE684394-6955-4FAD-9A4E-309BA20140EF}" v="169" dt="2021-09-24T06:59:09.0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18FA9B-3E06-41AF-BDF7-671079709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9B942-99CF-4AC4-9F77-E625D2C71C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E2813-601B-4697-B14D-16502760099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D4C1D-64AA-4DA1-8A75-FCF5ECA45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86DA9-2A38-4F39-B33B-4F7B5E444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5EF03-110B-4710-A708-FEF192761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21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F8F91-4F38-4A01-947F-C76C21BA8A7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CCA95-4F40-4CDD-BF1E-B8C9EB86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CA95-4F40-4CDD-BF1E-B8C9EB86EE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18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71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8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92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04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16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88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02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20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7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63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0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niglot.com/writing/croatian.htm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niglot.com/writing/croatian.ht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niglot.com/soundfiles/czech/crazy_cs.mp3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omniglot.com/writing/portuguese.htm" TargetMode="External"/><Relationship Id="rId5" Type="http://schemas.openxmlformats.org/officeDocument/2006/relationships/hyperlink" Target="http://www.omniglot.com/writing/italian.htm" TargetMode="External"/><Relationship Id="rId4" Type="http://schemas.openxmlformats.org/officeDocument/2006/relationships/hyperlink" Target="http://www.omniglot.com/soundfiles/crazy/crazy3_it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oup of People Standing Indoors · Free Stock Photo">
            <a:extLst>
              <a:ext uri="{FF2B5EF4-FFF2-40B4-BE49-F238E27FC236}">
                <a16:creationId xmlns:a16="http://schemas.microsoft.com/office/drawing/2014/main" id="{58297AE0-09DF-4D9B-9A0F-FDE04DBE6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6635" r="-1" b="318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60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Европски дан језика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ru">
                <a:solidFill>
                  <a:srgbClr val="FFFFFF"/>
                </a:solidFill>
                <a:ea typeface="+mn-lt"/>
                <a:cs typeface="+mn-lt"/>
              </a:rPr>
              <a:t>20 година славимо језичку и културну различитост.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26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4ED4B-4CBC-4A71-B73B-131DE6121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</p:txBody>
      </p:sp>
      <p:pic>
        <p:nvPicPr>
          <p:cNvPr id="8" name="Picture 5" descr="Text&#10;&#10;Description automatically generated">
            <a:extLst>
              <a:ext uri="{FF2B5EF4-FFF2-40B4-BE49-F238E27FC236}">
                <a16:creationId xmlns:a16="http://schemas.microsoft.com/office/drawing/2014/main" id="{B3C05648-52C8-422A-876B-A517D7A8F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33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708E3-C8E2-4C57-958B-CC67173E1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95F742-CDE6-4CA6-B1A7-B2E6BEAA2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662841"/>
              </p:ext>
            </p:extLst>
          </p:nvPr>
        </p:nvGraphicFramePr>
        <p:xfrm>
          <a:off x="7274943" y="316301"/>
          <a:ext cx="4286843" cy="5794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6843">
                  <a:extLst>
                    <a:ext uri="{9D8B030D-6E8A-4147-A177-3AD203B41FA5}">
                      <a16:colId xmlns:a16="http://schemas.microsoft.com/office/drawing/2014/main" val="3738221780"/>
                    </a:ext>
                  </a:extLst>
                </a:gridCol>
              </a:tblGrid>
              <a:tr h="891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z-Cyrl-AZ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Луд ко струја (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Serbian)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Crazy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as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electricity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761441"/>
                  </a:ext>
                </a:extLst>
              </a:tr>
              <a:tr h="1782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Más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loco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que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un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plumero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Spanish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)        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Crazier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than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a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feather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duster  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493099"/>
                  </a:ext>
                </a:extLst>
              </a:tr>
              <a:tr h="2228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Ikke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at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være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den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skarpeste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kniv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i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skuffen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Danish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)        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Not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to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be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sharpest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knife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in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drawer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182761"/>
                  </a:ext>
                </a:extLst>
              </a:tr>
              <a:tr h="891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Zostať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na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ocot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(Slovak)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To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be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left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for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vinegar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176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560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4CB-B826-4E5C-9A59-C267C28D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74" y="212684"/>
            <a:ext cx="5279364" cy="82832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TOO MANY COOKS SPOIL THE BROTH </a:t>
            </a: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F25D06E-5000-4126-B57B-0764FBD801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4234" b="22616"/>
          <a:stretch/>
        </p:blipFill>
        <p:spPr>
          <a:xfrm>
            <a:off x="5281751" y="10"/>
            <a:ext cx="6967758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B31FC-8323-44A2-B06D-81E671294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691638"/>
            <a:ext cx="4114799" cy="318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System Font Regular"/>
              <a:buChar char="–"/>
            </a:pP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D0719A3-1B47-4F6D-8A63-0519CFC6B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026318"/>
              </p:ext>
            </p:extLst>
          </p:nvPr>
        </p:nvGraphicFramePr>
        <p:xfrm>
          <a:off x="244415" y="1265207"/>
          <a:ext cx="5000625" cy="54570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00625">
                  <a:extLst>
                    <a:ext uri="{9D8B030D-6E8A-4147-A177-3AD203B41FA5}">
                      <a16:colId xmlns:a16="http://schemas.microsoft.com/office/drawing/2014/main" val="4053347343"/>
                    </a:ext>
                  </a:extLst>
                </a:gridCol>
              </a:tblGrid>
              <a:tr h="1317625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Seul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mui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à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vugulion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a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vez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, e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vez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falloc'h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gouarnet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ar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saout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(Breton, France)        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The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more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cowherds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there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are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worse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cows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are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looked</a:t>
                      </a:r>
                      <a:r>
                        <a:rPr lang="de-DE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after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8855"/>
                  </a:ext>
                </a:extLst>
              </a:tr>
              <a:tr h="75270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az-Cyrl-AZ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Пуно баба, килаво дете (Serbian)</a:t>
                      </a:r>
                      <a:endParaRPr lang="en-US" sz="18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 Many midwives, child will be lazy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442962"/>
                  </a:ext>
                </a:extLst>
              </a:tr>
              <a:tr h="75270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Veel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varkens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maken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de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spoeling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dun (Dutch)       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 Many pigs make the slops sparse 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419420"/>
                  </a:ext>
                </a:extLst>
              </a:tr>
              <a:tr h="784069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shvidi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dzidzis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xelshi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bavshvi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daikarga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. (Georgian)</a:t>
                      </a:r>
                      <a:b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</a:b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A child, looked after by seven nannies is lost.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204876"/>
                  </a:ext>
                </a:extLst>
              </a:tr>
              <a:tr h="75270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Zu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viele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Köche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verderben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den Brei. (German) </a:t>
                      </a:r>
                      <a:b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</a:b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Too many cooks ruin the broth.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611801"/>
                  </a:ext>
                </a:extLst>
              </a:tr>
              <a:tr h="940884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Opou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laloun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polla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kokoria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argei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na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xhmerwsei</a:t>
                      </a: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. (Greek) </a:t>
                      </a:r>
                      <a:b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</a:b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Where there are too many roosters singing the dawn comes late.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33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679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B8459260-BCBA-495D-A9C2-87828F9B58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071" r="2" b="1845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AAE392-D1FB-4CF7-8DF3-F72F27C22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640" y="83288"/>
            <a:ext cx="5279364" cy="82832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TOO MANY COOKS SPOIL THE BROTH </a:t>
            </a: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30DFDC2-37F1-4E99-B429-A138BC49B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671675"/>
              </p:ext>
            </p:extLst>
          </p:nvPr>
        </p:nvGraphicFramePr>
        <p:xfrm>
          <a:off x="6541698" y="1063924"/>
          <a:ext cx="5207611" cy="5655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7611">
                  <a:extLst>
                    <a:ext uri="{9D8B030D-6E8A-4147-A177-3AD203B41FA5}">
                      <a16:colId xmlns:a16="http://schemas.microsoft.com/office/drawing/2014/main" val="374656213"/>
                    </a:ext>
                  </a:extLst>
                </a:gridCol>
              </a:tblGrid>
              <a:tr h="88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err="1">
                          <a:effectLst/>
                        </a:rPr>
                        <a:t>Troppi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galli</a:t>
                      </a:r>
                      <a:r>
                        <a:rPr lang="de-DE" sz="1800">
                          <a:effectLst/>
                        </a:rPr>
                        <a:t> a </a:t>
                      </a:r>
                      <a:r>
                        <a:rPr lang="de-DE" sz="1800" err="1">
                          <a:effectLst/>
                        </a:rPr>
                        <a:t>cantare</a:t>
                      </a:r>
                      <a:r>
                        <a:rPr lang="de-DE" sz="1800">
                          <a:effectLst/>
                        </a:rPr>
                        <a:t> non </a:t>
                      </a:r>
                      <a:r>
                        <a:rPr lang="de-DE" sz="1800" err="1">
                          <a:effectLst/>
                        </a:rPr>
                        <a:t>fa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mai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giorno</a:t>
                      </a:r>
                      <a:r>
                        <a:rPr lang="de-DE" sz="1800">
                          <a:effectLst/>
                        </a:rPr>
                        <a:t> (</a:t>
                      </a:r>
                      <a:r>
                        <a:rPr lang="de-DE" sz="1800" err="1">
                          <a:effectLst/>
                        </a:rPr>
                        <a:t>Italian</a:t>
                      </a:r>
                      <a:r>
                        <a:rPr lang="de-DE" sz="1800">
                          <a:effectLst/>
                        </a:rPr>
                        <a:t>)      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  </a:t>
                      </a:r>
                      <a:r>
                        <a:rPr lang="de-DE" sz="1800" err="1">
                          <a:effectLst/>
                        </a:rPr>
                        <a:t>Too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many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cocks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singing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it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is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never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going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to</a:t>
                      </a:r>
                      <a:r>
                        <a:rPr lang="de-DE" sz="1800">
                          <a:effectLst/>
                        </a:rPr>
                        <a:t> </a:t>
                      </a:r>
                      <a:r>
                        <a:rPr lang="de-DE" sz="1800" err="1">
                          <a:effectLst/>
                        </a:rPr>
                        <a:t>dawn</a:t>
                      </a:r>
                      <a:r>
                        <a:rPr lang="de-DE" sz="1800">
                          <a:effectLst/>
                        </a:rPr>
                        <a:t> 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499013"/>
                  </a:ext>
                </a:extLst>
              </a:tr>
              <a:tr h="973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Tarp dviejų auklių vaikas be galvos. (Lithuanian)</a:t>
                      </a:r>
                      <a:br>
                        <a:rPr lang="lt-LT" sz="1800">
                          <a:effectLst/>
                        </a:rPr>
                      </a:br>
                      <a:r>
                        <a:rPr lang="lt-LT" sz="1800" err="1">
                          <a:effectLst/>
                        </a:rPr>
                        <a:t>Between</a:t>
                      </a:r>
                      <a:r>
                        <a:rPr lang="lt-LT" sz="1800">
                          <a:effectLst/>
                        </a:rPr>
                        <a:t> </a:t>
                      </a:r>
                      <a:r>
                        <a:rPr lang="lt-LT" sz="1800" err="1">
                          <a:effectLst/>
                        </a:rPr>
                        <a:t>two</a:t>
                      </a:r>
                      <a:r>
                        <a:rPr lang="lt-LT" sz="1800">
                          <a:effectLst/>
                        </a:rPr>
                        <a:t> </a:t>
                      </a:r>
                      <a:r>
                        <a:rPr lang="lt-LT" sz="1800" err="1">
                          <a:effectLst/>
                        </a:rPr>
                        <a:t>nannies</a:t>
                      </a:r>
                      <a:r>
                        <a:rPr lang="lt-LT" sz="1800">
                          <a:effectLst/>
                        </a:rPr>
                        <a:t> a </a:t>
                      </a:r>
                      <a:r>
                        <a:rPr lang="lt-LT" sz="1800" err="1">
                          <a:effectLst/>
                        </a:rPr>
                        <a:t>child</a:t>
                      </a:r>
                      <a:r>
                        <a:rPr lang="lt-LT" sz="1800">
                          <a:effectLst/>
                        </a:rPr>
                        <a:t> </a:t>
                      </a:r>
                      <a:r>
                        <a:rPr lang="lt-LT" sz="1800" err="1">
                          <a:effectLst/>
                        </a:rPr>
                        <a:t>leaves</a:t>
                      </a:r>
                      <a:r>
                        <a:rPr lang="lt-LT" sz="1800">
                          <a:effectLst/>
                        </a:rPr>
                        <a:t> </a:t>
                      </a:r>
                      <a:r>
                        <a:rPr lang="lt-LT" sz="1800" err="1">
                          <a:effectLst/>
                        </a:rPr>
                        <a:t>without</a:t>
                      </a:r>
                      <a:r>
                        <a:rPr lang="lt-LT" sz="1800">
                          <a:effectLst/>
                        </a:rPr>
                        <a:t> </a:t>
                      </a:r>
                      <a:r>
                        <a:rPr lang="lt-LT" sz="1800" err="1">
                          <a:effectLst/>
                        </a:rPr>
                        <a:t>his</a:t>
                      </a:r>
                      <a:r>
                        <a:rPr lang="lt-LT" sz="1800">
                          <a:effectLst/>
                        </a:rPr>
                        <a:t> </a:t>
                      </a:r>
                      <a:r>
                        <a:rPr lang="lt-LT" sz="1800" err="1">
                          <a:effectLst/>
                        </a:rPr>
                        <a:t>head</a:t>
                      </a:r>
                      <a:r>
                        <a:rPr lang="lt-LT" sz="1800">
                          <a:effectLst/>
                        </a:rPr>
                        <a:t>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510028"/>
                  </a:ext>
                </a:extLst>
              </a:tr>
              <a:tr h="655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err="1">
                          <a:effectLst/>
                        </a:rPr>
                        <a:t>Gdzie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err="1">
                          <a:effectLst/>
                        </a:rPr>
                        <a:t>kucharek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err="1">
                          <a:effectLst/>
                        </a:rPr>
                        <a:t>sześć</a:t>
                      </a:r>
                      <a:r>
                        <a:rPr lang="en-US" sz="1800">
                          <a:effectLst/>
                        </a:rPr>
                        <a:t>, tam </a:t>
                      </a:r>
                      <a:r>
                        <a:rPr lang="en-US" sz="1800" err="1">
                          <a:effectLst/>
                        </a:rPr>
                        <a:t>nie</a:t>
                      </a:r>
                      <a:r>
                        <a:rPr lang="en-US" sz="1800">
                          <a:effectLst/>
                        </a:rPr>
                        <a:t> ma co </a:t>
                      </a:r>
                      <a:r>
                        <a:rPr lang="en-US" sz="1800" err="1">
                          <a:effectLst/>
                        </a:rPr>
                        <a:t>jeść</a:t>
                      </a:r>
                      <a:r>
                        <a:rPr lang="en-US" sz="1800">
                          <a:effectLst/>
                        </a:rPr>
                        <a:t>. (Polish)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Six cooks and nothing to eat.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397651"/>
                  </a:ext>
                </a:extLst>
              </a:tr>
              <a:tr h="1086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 семи нянек дитя без глазу (</a:t>
                      </a:r>
                      <a:r>
                        <a:rPr lang="en-US" sz="1800">
                          <a:effectLst/>
                        </a:rPr>
                        <a:t>Russian)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A child, looked after by seven nannies is without one eye.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014905"/>
                  </a:ext>
                </a:extLst>
              </a:tr>
              <a:tr h="973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err="1">
                          <a:effectLst/>
                        </a:rPr>
                        <a:t>Horozun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err="1">
                          <a:effectLst/>
                        </a:rPr>
                        <a:t>çok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err="1">
                          <a:effectLst/>
                        </a:rPr>
                        <a:t>olduğu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err="1">
                          <a:effectLst/>
                        </a:rPr>
                        <a:t>yerde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err="1">
                          <a:effectLst/>
                        </a:rPr>
                        <a:t>sabah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err="1">
                          <a:effectLst/>
                        </a:rPr>
                        <a:t>geç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err="1">
                          <a:effectLst/>
                        </a:rPr>
                        <a:t>olur</a:t>
                      </a:r>
                      <a:r>
                        <a:rPr lang="en-US" sz="1800">
                          <a:effectLst/>
                        </a:rPr>
                        <a:t>. (Turkish)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Where there are too many roosters, dawn comes late.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935235"/>
                  </a:ext>
                </a:extLst>
              </a:tr>
              <a:tr h="1086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err="1">
                          <a:effectLst/>
                        </a:rPr>
                        <a:t>Muchas</a:t>
                      </a:r>
                      <a:r>
                        <a:rPr lang="en-US" sz="1800">
                          <a:effectLst/>
                        </a:rPr>
                        <a:t> manos </a:t>
                      </a:r>
                      <a:r>
                        <a:rPr lang="en-US" sz="1800" err="1">
                          <a:effectLst/>
                        </a:rPr>
                        <a:t>en</a:t>
                      </a:r>
                      <a:r>
                        <a:rPr lang="en-US" sz="1800">
                          <a:effectLst/>
                        </a:rPr>
                        <a:t> un </a:t>
                      </a:r>
                      <a:r>
                        <a:rPr lang="en-US" sz="1800" err="1">
                          <a:effectLst/>
                        </a:rPr>
                        <a:t>plato</a:t>
                      </a:r>
                      <a:r>
                        <a:rPr lang="en-US" sz="1800">
                          <a:effectLst/>
                        </a:rPr>
                        <a:t>, </a:t>
                      </a:r>
                      <a:r>
                        <a:rPr lang="en-US" sz="1800" err="1">
                          <a:effectLst/>
                        </a:rPr>
                        <a:t>hacen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err="1">
                          <a:effectLst/>
                        </a:rPr>
                        <a:t>mucho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r>
                        <a:rPr lang="en-US" sz="1800" err="1">
                          <a:effectLst/>
                        </a:rPr>
                        <a:t>garabato</a:t>
                      </a:r>
                      <a:r>
                        <a:rPr lang="en-US" sz="1800">
                          <a:effectLst/>
                        </a:rPr>
                        <a:t>. (Spanish)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Many hands on a plate draw many doodles.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009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316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0C377-22A9-4CFD-9F53-62EB83EFA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FA6FCF82-FF85-4DBB-BA4E-189C23F38F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112" r="994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7FE1AB6-F14B-4969-8930-53243FCAF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851536"/>
              </p:ext>
            </p:extLst>
          </p:nvPr>
        </p:nvGraphicFramePr>
        <p:xfrm>
          <a:off x="575094" y="201283"/>
          <a:ext cx="5525121" cy="6493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5121">
                  <a:extLst>
                    <a:ext uri="{9D8B030D-6E8A-4147-A177-3AD203B41FA5}">
                      <a16:colId xmlns:a16="http://schemas.microsoft.com/office/drawing/2014/main" val="4211741992"/>
                    </a:ext>
                  </a:extLst>
                </a:gridCol>
              </a:tblGrid>
              <a:tr h="9694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Padají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trakaře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(Czech)      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 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It's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raining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wheelbarrows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EBE859">
                        <a:alpha val="6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273271"/>
                  </a:ext>
                </a:extLst>
              </a:tr>
              <a:tr h="1848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Det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regner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skomagerdrenge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Danish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)    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It's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raining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shoemakers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'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apprentices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EBE859">
                        <a:alpha val="6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822208"/>
                  </a:ext>
                </a:extLst>
              </a:tr>
              <a:tr h="1285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Het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regent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pijpenstelen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Dutch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)     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 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It’s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raining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pipestems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  </a:t>
                      </a:r>
                    </a:p>
                  </a:txBody>
                  <a:tcPr marL="68580" marR="68580" marT="0" marB="0">
                    <a:solidFill>
                      <a:srgbClr val="EBE859">
                        <a:alpha val="6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67624"/>
                  </a:ext>
                </a:extLst>
              </a:tr>
              <a:tr h="9919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Brékhei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kareklopódara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(Greek)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   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It's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raining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chair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legs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EBE859">
                        <a:alpha val="6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425724"/>
                  </a:ext>
                </a:extLst>
              </a:tr>
              <a:tr h="1397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Il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pleut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comme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vache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qui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pisse (French)     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  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It’s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raining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like a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pissing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cow</a:t>
                      </a:r>
                      <a:r>
                        <a:rPr lang="de-DE" sz="1800">
                          <a:solidFill>
                            <a:srgbClr val="92D050"/>
                          </a:solidFill>
                          <a:effectLst/>
                          <a:latin typeface="Bookman Old Style"/>
                        </a:rPr>
                        <a:t>  </a:t>
                      </a:r>
                    </a:p>
                  </a:txBody>
                  <a:tcPr marL="68580" marR="68580" marT="0" marB="0">
                    <a:solidFill>
                      <a:srgbClr val="EBE859">
                        <a:alpha val="6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273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912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5" descr="Map&#10;&#10;Description automatically generated">
            <a:extLst>
              <a:ext uri="{FF2B5EF4-FFF2-40B4-BE49-F238E27FC236}">
                <a16:creationId xmlns:a16="http://schemas.microsoft.com/office/drawing/2014/main" id="{85AD2467-A42F-4F18-8187-CD86FA3D71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6FB96A-3E1C-4520-9E6C-188F4C75C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314021"/>
              </p:ext>
            </p:extLst>
          </p:nvPr>
        </p:nvGraphicFramePr>
        <p:xfrm>
          <a:off x="7418716" y="100641"/>
          <a:ext cx="4239217" cy="6702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9217">
                  <a:extLst>
                    <a:ext uri="{9D8B030D-6E8A-4147-A177-3AD203B41FA5}">
                      <a16:colId xmlns:a16="http://schemas.microsoft.com/office/drawing/2014/main" val="4146952244"/>
                    </a:ext>
                  </a:extLst>
                </a:gridCol>
              </a:tblGrid>
              <a:tr h="15336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Es regnet Schusterbuben (German)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It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is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raining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young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cobblers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  </a:t>
                      </a:r>
                    </a:p>
                  </a:txBody>
                  <a:tcPr marL="68580" marR="68580" marT="0" marB="0">
                    <a:solidFill>
                      <a:srgbClr val="F2EABD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16485"/>
                  </a:ext>
                </a:extLst>
              </a:tr>
              <a:tr h="15336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Estan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lloviendo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hasta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maridos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Spanish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)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 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It's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even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raining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husbands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F2EABD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33463"/>
                  </a:ext>
                </a:extLst>
              </a:tr>
              <a:tr h="1079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Louã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cu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gãleata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Romanian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)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It’s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raining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heavily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F2EABD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4892"/>
                  </a:ext>
                </a:extLst>
              </a:tr>
              <a:tr h="1476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Prší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ako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z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krhly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(Slovak)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It´s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raining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like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from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a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watering-can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  </a:t>
                      </a:r>
                    </a:p>
                  </a:txBody>
                  <a:tcPr marL="68580" marR="68580" marT="0" marB="0">
                    <a:solidFill>
                      <a:srgbClr val="F2EABD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968570"/>
                  </a:ext>
                </a:extLst>
              </a:tr>
              <a:tr h="1079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z-Cyrl-AZ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Лије као из кабла (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Serbian)</a:t>
                      </a:r>
                      <a:endParaRPr lang="de-DE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It´s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pours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like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from</a:t>
                      </a:r>
                      <a:r>
                        <a:rPr lang="de-DE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 a </a:t>
                      </a:r>
                      <a:r>
                        <a:rPr lang="de-DE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/>
                        </a:rPr>
                        <a:t>cable</a:t>
                      </a:r>
                      <a:endParaRPr lang="de-DE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solidFill>
                      <a:srgbClr val="F2EABD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511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0489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57B3-01F9-4453-A473-96DA45A85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70081"/>
            <a:ext cx="5259707" cy="17137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de" sz="4400" b="1">
                <a:ea typeface="+mj-lt"/>
                <a:cs typeface="+mj-lt"/>
              </a:rPr>
              <a:t>DON’T COUNT YOUR CHICKENS BEFORE THEY’RE HATCHED</a:t>
            </a:r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F47A19DB-A2BE-4A28-8CE2-70756C1DB2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862" r="10862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2D6752B-1076-4240-B4D2-84FC9DB6C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59004"/>
              </p:ext>
            </p:extLst>
          </p:nvPr>
        </p:nvGraphicFramePr>
        <p:xfrm>
          <a:off x="5822830" y="1869056"/>
          <a:ext cx="6191886" cy="4730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91886">
                  <a:extLst>
                    <a:ext uri="{9D8B030D-6E8A-4147-A177-3AD203B41FA5}">
                      <a16:colId xmlns:a16="http://schemas.microsoft.com/office/drawing/2014/main" val="3341891905"/>
                    </a:ext>
                  </a:extLst>
                </a:gridCol>
              </a:tblGrid>
              <a:tr h="1294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Man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skal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ikke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selge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skinnet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,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før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bjørnen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er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skutt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Danish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)      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 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One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should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not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sell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fur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before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bear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has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been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shot</a:t>
                      </a:r>
                      <a:r>
                        <a:rPr lang="de-DE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30613"/>
                  </a:ext>
                </a:extLst>
              </a:tr>
              <a:tr h="1195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No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diguis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blat fins que no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sigui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al sac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i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ben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lligat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(Catalan)</a:t>
                      </a:r>
                      <a:b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</a:b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Don't say wheat until it's in the sack and it's well tied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21227"/>
                  </a:ext>
                </a:extLst>
              </a:tr>
              <a:tr h="1145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Ne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spremaj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ražanj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dok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je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zec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još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u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šumi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(Croatian)</a:t>
                      </a:r>
                      <a:b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</a:b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Do not prepare the skewer while the hare is still in the woods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234725"/>
                  </a:ext>
                </a:extLst>
              </a:tr>
              <a:tr h="10954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Tsitsilebs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shemodgomaze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itvlian</a:t>
                      </a: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 (Georgian)</a:t>
                      </a:r>
                      <a:b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</a:br>
                      <a:r>
                        <a:rPr lang="en-US" sz="180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Bookman Old Style"/>
                        </a:rPr>
                        <a:t>One should count chickens in autumn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622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6758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6A179EF-8CAF-4CC5-82BD-D732E9F1D5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147" r="9147"/>
          <a:stretch/>
        </p:blipFill>
        <p:spPr>
          <a:xfrm>
            <a:off x="4960520" y="421659"/>
            <a:ext cx="6924398" cy="5572603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1DECD00-2DA2-4B29-8F7C-9F4575FCF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414832"/>
              </p:ext>
            </p:extLst>
          </p:nvPr>
        </p:nvGraphicFramePr>
        <p:xfrm>
          <a:off x="301924" y="201283"/>
          <a:ext cx="4175125" cy="6333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5125">
                  <a:extLst>
                    <a:ext uri="{9D8B030D-6E8A-4147-A177-3AD203B41FA5}">
                      <a16:colId xmlns:a16="http://schemas.microsoft.com/office/drawing/2014/main" val="3320903675"/>
                    </a:ext>
                  </a:extLst>
                </a:gridCol>
              </a:tblGrid>
              <a:tr h="899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Älä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nuolaise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ennen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kuin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tipahtaa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Finnish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)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Don't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start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licking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it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up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before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it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drops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on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to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table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212816"/>
                  </a:ext>
                </a:extLst>
              </a:tr>
              <a:tr h="9110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Na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neroden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Petko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kapa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mu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skroile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Macedonian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)     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They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sewed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a hat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to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Peter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who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is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not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born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yet</a:t>
                      </a:r>
                      <a:endParaRPr lang="de-DE" sz="1800">
                        <a:solidFill>
                          <a:schemeClr val="tx1"/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437518"/>
                  </a:ext>
                </a:extLst>
              </a:tr>
              <a:tr h="622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Peshku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në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det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,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tigani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në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zjarr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. (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Albanian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)</a:t>
                      </a:r>
                      <a:b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</a:b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Fish in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sea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,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pan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in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stove.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449679"/>
                  </a:ext>
                </a:extLst>
              </a:tr>
              <a:tr h="10378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Il ne faut jamais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vendre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la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peau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de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l’ours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avant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de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l’avoir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tué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(French)</a:t>
                      </a:r>
                      <a:br>
                        <a:rPr lang="en-US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</a:b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Never sell the fur of the bear before the bear has been killed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078012"/>
                  </a:ext>
                </a:extLst>
              </a:tr>
              <a:tr h="108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Nu da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vrabia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din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mânã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,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pe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cioara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de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pe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gard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Romanian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)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Do not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give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away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sparrow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from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your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hand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for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crow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sitting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on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fence</a:t>
                      </a:r>
                      <a:endParaRPr lang="de-DE" sz="1800">
                        <a:solidFill>
                          <a:schemeClr val="tx1"/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604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309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8D324A8-0743-4381-9F28-B57696E9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51" y="1344777"/>
            <a:ext cx="4639938" cy="504250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3482622-BACC-4FA9-96DA-350D432CD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041743"/>
              </p:ext>
            </p:extLst>
          </p:nvPr>
        </p:nvGraphicFramePr>
        <p:xfrm>
          <a:off x="5190226" y="158150"/>
          <a:ext cx="6874524" cy="6442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74524">
                  <a:extLst>
                    <a:ext uri="{9D8B030D-6E8A-4147-A177-3AD203B41FA5}">
                      <a16:colId xmlns:a16="http://schemas.microsoft.com/office/drawing/2014/main" val="3810713252"/>
                    </a:ext>
                  </a:extLst>
                </a:gridCol>
              </a:tblGrid>
              <a:tr h="21137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En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nylje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karhua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,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ennen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kuin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se on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kaadettu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Finnish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)       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 I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don't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skin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a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bear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before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it's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been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felled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24764"/>
                  </a:ext>
                </a:extLst>
              </a:tr>
              <a:tr h="15224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Non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dire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gatto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se non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ce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l'hai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nel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sacco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Italian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)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 Never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say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'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cat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'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if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you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have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not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got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it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in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your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sack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115400"/>
                  </a:ext>
                </a:extLst>
              </a:tr>
              <a:tr h="15668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Dereyi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görmeden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paçaları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sıvama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(Turkish)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Do not roll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up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your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trouser-legs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before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you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see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stream  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005399"/>
                  </a:ext>
                </a:extLst>
              </a:tr>
              <a:tr h="1019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Nehovar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hop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kým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nepreskočíš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. (Slovak)        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Don´t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say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hop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until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24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you</a:t>
                      </a:r>
                      <a:r>
                        <a:rPr lang="de-DE" sz="24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jump</a:t>
                      </a:r>
                      <a:endParaRPr lang="de-DE">
                        <a:solidFill>
                          <a:schemeClr val="bg1"/>
                        </a:solidFill>
                        <a:effectLst/>
                        <a:latin typeface="Bookman Old Style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358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5438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Silhouette Photography of Group of People Jumping during ...">
            <a:extLst>
              <a:ext uri="{FF2B5EF4-FFF2-40B4-BE49-F238E27FC236}">
                <a16:creationId xmlns:a16="http://schemas.microsoft.com/office/drawing/2014/main" id="{AEB017B7-1F82-4B58-82B4-587B44651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4501148" y="10"/>
            <a:ext cx="769085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8717937-FF8C-497D-9BE8-8D3AA91AA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endParaRPr lang="en-US" sz="3000">
              <a:cs typeface="Calibri Light"/>
            </a:endParaRPr>
          </a:p>
          <a:p>
            <a:pPr algn="l"/>
            <a:r>
              <a:rPr lang="en-US" sz="3000">
                <a:ea typeface="+mj-lt"/>
                <a:cs typeface="+mj-lt"/>
              </a:rPr>
              <a:t>''...</a:t>
            </a:r>
            <a:r>
              <a:rPr lang="en-US" sz="3000" err="1">
                <a:ea typeface="+mj-lt"/>
                <a:cs typeface="+mj-lt"/>
              </a:rPr>
              <a:t>исти</a:t>
            </a:r>
            <a:r>
              <a:rPr lang="en-US" sz="3000">
                <a:ea typeface="+mj-lt"/>
                <a:cs typeface="+mj-lt"/>
              </a:rPr>
              <a:t>, </a:t>
            </a:r>
            <a:r>
              <a:rPr lang="en-US" sz="3000" err="1">
                <a:ea typeface="+mj-lt"/>
                <a:cs typeface="+mj-lt"/>
              </a:rPr>
              <a:t>посебан</a:t>
            </a:r>
            <a:r>
              <a:rPr lang="en-US" sz="3000">
                <a:ea typeface="+mj-lt"/>
                <a:cs typeface="+mj-lt"/>
              </a:rPr>
              <a:t>,</a:t>
            </a:r>
            <a:endParaRPr lang="en-US" sz="3000" err="1"/>
          </a:p>
          <a:p>
            <a:pPr algn="l"/>
            <a:r>
              <a:rPr lang="en-US" sz="3000" err="1">
                <a:ea typeface="+mj-lt"/>
                <a:cs typeface="+mj-lt"/>
              </a:rPr>
              <a:t>слободан</a:t>
            </a:r>
            <a:r>
              <a:rPr lang="en-US" sz="3000">
                <a:ea typeface="+mj-lt"/>
                <a:cs typeface="+mj-lt"/>
              </a:rPr>
              <a:t>, </a:t>
            </a:r>
            <a:r>
              <a:rPr lang="en-US" sz="3000" err="1">
                <a:ea typeface="+mj-lt"/>
                <a:cs typeface="+mj-lt"/>
              </a:rPr>
              <a:t>бити</a:t>
            </a:r>
            <a:r>
              <a:rPr lang="en-US" sz="3000">
                <a:ea typeface="+mj-lt"/>
                <a:cs typeface="+mj-lt"/>
              </a:rPr>
              <a:t> </a:t>
            </a:r>
            <a:r>
              <a:rPr lang="en-US" sz="3000" err="1">
                <a:ea typeface="+mj-lt"/>
                <a:cs typeface="+mj-lt"/>
              </a:rPr>
              <a:t>само</a:t>
            </a:r>
            <a:r>
              <a:rPr lang="en-US" sz="3000">
                <a:ea typeface="+mj-lt"/>
                <a:cs typeface="+mj-lt"/>
              </a:rPr>
              <a:t> </a:t>
            </a:r>
            <a:r>
              <a:rPr lang="en-US" sz="3000" err="1">
                <a:ea typeface="+mj-lt"/>
                <a:cs typeface="+mj-lt"/>
              </a:rPr>
              <a:t>свој</a:t>
            </a:r>
            <a:r>
              <a:rPr lang="en-US" sz="3000">
                <a:ea typeface="+mj-lt"/>
                <a:cs typeface="+mj-lt"/>
              </a:rPr>
              <a:t>...</a:t>
            </a:r>
            <a:r>
              <a:rPr lang="en-US" sz="3000">
                <a:cs typeface="Calibri Light"/>
              </a:rPr>
              <a:t>''</a:t>
            </a:r>
            <a:endParaRPr lang="en-US" sz="3000"/>
          </a:p>
          <a:p>
            <a:pPr algn="l"/>
            <a:endParaRPr lang="en-US" sz="3000">
              <a:cs typeface="Calibri Light"/>
            </a:endParaRP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36358C65-A385-4BE0-8B75-519945A15A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cs typeface="Calibri"/>
              </a:rPr>
              <a:t>ХВАЛА НА ПАЖЊИ !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69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oup of People Standing infront of Blackboard · Free ...">
            <a:extLst>
              <a:ext uri="{FF2B5EF4-FFF2-40B4-BE49-F238E27FC236}">
                <a16:creationId xmlns:a16="http://schemas.microsoft.com/office/drawing/2014/main" id="{87AD1F05-2995-4687-9B5D-8C48A7E2D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EDA83-ECAE-46ED-A664-3FD4A76CD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4545345"/>
          </a:xfrm>
        </p:spPr>
        <p:txBody>
          <a:bodyPr>
            <a:normAutofit/>
          </a:bodyPr>
          <a:lstStyle/>
          <a:p>
            <a:endParaRPr lang="en-US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DA618C-3C48-40CF-811E-0DDB23F7F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694541"/>
            <a:ext cx="4339773" cy="59137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" sz="2400" err="1">
                <a:latin typeface="Century"/>
                <a:ea typeface="+mn-lt"/>
                <a:cs typeface="+mn-lt"/>
              </a:rPr>
              <a:t>Сaвeт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Eврoпe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oхрaбруje</a:t>
            </a:r>
            <a:r>
              <a:rPr lang="ru" sz="2400">
                <a:latin typeface="Century"/>
                <a:ea typeface="+mn-lt"/>
                <a:cs typeface="+mn-lt"/>
              </a:rPr>
              <a:t> свих 800 </a:t>
            </a:r>
            <a:r>
              <a:rPr lang="ru" sz="2400" err="1">
                <a:latin typeface="Century"/>
                <a:ea typeface="+mn-lt"/>
                <a:cs typeface="+mn-lt"/>
              </a:rPr>
              <a:t>милиoнa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Eврoпљaнa</a:t>
            </a:r>
            <a:r>
              <a:rPr lang="ru" sz="2400">
                <a:latin typeface="Century"/>
                <a:ea typeface="+mn-lt"/>
                <a:cs typeface="+mn-lt"/>
              </a:rPr>
              <a:t>, </a:t>
            </a:r>
            <a:r>
              <a:rPr lang="ru" sz="2400" err="1">
                <a:latin typeface="Century"/>
                <a:ea typeface="+mn-lt"/>
                <a:cs typeface="+mn-lt"/>
              </a:rPr>
              <a:t>грaђaнa</a:t>
            </a:r>
            <a:r>
              <a:rPr lang="ru" sz="2400">
                <a:latin typeface="Century"/>
                <a:ea typeface="+mn-lt"/>
                <a:cs typeface="+mn-lt"/>
              </a:rPr>
              <a:t> 47 </a:t>
            </a:r>
            <a:r>
              <a:rPr lang="ru" sz="2400" err="1">
                <a:latin typeface="Century"/>
                <a:ea typeface="+mn-lt"/>
                <a:cs typeface="+mn-lt"/>
              </a:rPr>
              <a:t>држaвa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члaницa</a:t>
            </a:r>
            <a:r>
              <a:rPr lang="ru" sz="2400">
                <a:latin typeface="Century"/>
                <a:ea typeface="+mn-lt"/>
                <a:cs typeface="+mn-lt"/>
              </a:rPr>
              <a:t>, </a:t>
            </a:r>
            <a:r>
              <a:rPr lang="ru" sz="2400" err="1">
                <a:latin typeface="Century"/>
                <a:ea typeface="+mn-lt"/>
                <a:cs typeface="+mn-lt"/>
              </a:rPr>
              <a:t>дa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учe</a:t>
            </a:r>
            <a:r>
              <a:rPr lang="ru" sz="2400">
                <a:latin typeface="Century"/>
                <a:ea typeface="+mn-lt"/>
                <a:cs typeface="+mn-lt"/>
              </a:rPr>
              <a:t>  </a:t>
            </a:r>
            <a:r>
              <a:rPr lang="ru" sz="2400" err="1">
                <a:latin typeface="Century"/>
                <a:ea typeface="+mn-lt"/>
                <a:cs typeface="+mn-lt"/>
              </a:rPr>
              <a:t>jeзикe</a:t>
            </a:r>
            <a:r>
              <a:rPr lang="ru" sz="2400">
                <a:latin typeface="Century"/>
                <a:ea typeface="+mn-lt"/>
                <a:cs typeface="+mn-lt"/>
              </a:rPr>
              <a:t> без </a:t>
            </a:r>
            <a:r>
              <a:rPr lang="ru" sz="2400" err="1">
                <a:latin typeface="Century"/>
                <a:ea typeface="+mn-lt"/>
                <a:cs typeface="+mn-lt"/>
              </a:rPr>
              <a:t>обзира</a:t>
            </a:r>
            <a:r>
              <a:rPr lang="ru" sz="2400">
                <a:latin typeface="Century"/>
                <a:ea typeface="+mn-lt"/>
                <a:cs typeface="+mn-lt"/>
              </a:rPr>
              <a:t> на године и </a:t>
            </a:r>
            <a:r>
              <a:rPr lang="ru" sz="2400" err="1">
                <a:latin typeface="Century"/>
                <a:ea typeface="+mn-lt"/>
                <a:cs typeface="+mn-lt"/>
              </a:rPr>
              <a:t>окружење</a:t>
            </a:r>
            <a:r>
              <a:rPr lang="ru" sz="2400">
                <a:latin typeface="Century"/>
                <a:ea typeface="+mn-lt"/>
                <a:cs typeface="+mn-lt"/>
              </a:rPr>
              <a:t>. </a:t>
            </a:r>
            <a:r>
              <a:rPr lang="ru" sz="2400" err="1">
                <a:latin typeface="Century"/>
                <a:ea typeface="+mn-lt"/>
                <a:cs typeface="+mn-lt"/>
              </a:rPr>
              <a:t>Вeруjући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дa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je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jeзичкa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рaзнoликoст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нaчин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зa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пoстизaњe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вeћeг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стeпeнa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мeђукултурoлoшкoг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рaзумeвaњa</a:t>
            </a:r>
            <a:r>
              <a:rPr lang="ru" sz="2400">
                <a:latin typeface="Century"/>
                <a:ea typeface="+mn-lt"/>
                <a:cs typeface="+mn-lt"/>
              </a:rPr>
              <a:t> и важна компонента </a:t>
            </a:r>
            <a:r>
              <a:rPr lang="ru" sz="2400" err="1">
                <a:latin typeface="Century"/>
                <a:ea typeface="+mn-lt"/>
                <a:cs typeface="+mn-lt"/>
              </a:rPr>
              <a:t>бoгaтoг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културолошког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нaслeђа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нaшeг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кoнтинeнтa</a:t>
            </a:r>
            <a:r>
              <a:rPr lang="ru" sz="2400">
                <a:latin typeface="Century"/>
                <a:ea typeface="+mn-lt"/>
                <a:cs typeface="+mn-lt"/>
              </a:rPr>
              <a:t>, </a:t>
            </a:r>
            <a:r>
              <a:rPr lang="ru" sz="2400" err="1">
                <a:latin typeface="Century"/>
                <a:ea typeface="+mn-lt"/>
                <a:cs typeface="+mn-lt"/>
              </a:rPr>
              <a:t>Сaвeт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Eврoпe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прoмoвишe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вишejeзичнoст</a:t>
            </a:r>
            <a:r>
              <a:rPr lang="ru" sz="2400">
                <a:latin typeface="Century"/>
                <a:ea typeface="+mn-lt"/>
                <a:cs typeface="+mn-lt"/>
              </a:rPr>
              <a:t> у </a:t>
            </a:r>
            <a:r>
              <a:rPr lang="ru" sz="2400" err="1">
                <a:latin typeface="Century"/>
                <a:ea typeface="+mn-lt"/>
                <a:cs typeface="+mn-lt"/>
              </a:rPr>
              <a:t>цeлoj</a:t>
            </a:r>
            <a:r>
              <a:rPr lang="ru" sz="2400">
                <a:latin typeface="Century"/>
                <a:ea typeface="+mn-lt"/>
                <a:cs typeface="+mn-lt"/>
              </a:rPr>
              <a:t> </a:t>
            </a:r>
            <a:r>
              <a:rPr lang="ru" sz="2400" err="1">
                <a:latin typeface="Century"/>
                <a:ea typeface="+mn-lt"/>
                <a:cs typeface="+mn-lt"/>
              </a:rPr>
              <a:t>Eврoпи</a:t>
            </a:r>
            <a:r>
              <a:rPr lang="ru" sz="2400">
                <a:latin typeface="Century"/>
                <a:ea typeface="+mn-lt"/>
                <a:cs typeface="+mn-lt"/>
              </a:rPr>
              <a:t>.</a:t>
            </a:r>
            <a:endParaRPr lang="en-US" sz="2400">
              <a:latin typeface="Century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331890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FFF1-F1D3-4B04-857A-1A7DC85B5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sr-Cyrl-RS" sz="2600" b="1">
                <a:ea typeface="+mj-lt"/>
                <a:cs typeface="+mj-lt"/>
              </a:rPr>
              <a:t>Изучавајући  ИДИОМЕ, кроз </a:t>
            </a:r>
            <a:r>
              <a:rPr lang="sr-Cyrl-RS" sz="2600" b="1" dirty="0">
                <a:ea typeface="+mj-lt"/>
                <a:cs typeface="+mj-lt"/>
              </a:rPr>
              <a:t>различите европске језике,  упознали смо се са интерпретацијом истог значења , сличних или различитих исказа. </a:t>
            </a:r>
            <a:endParaRPr lang="sr-Cyrl-RS" sz="2600" b="1" dirty="0">
              <a:cs typeface="Calibri Light"/>
            </a:endParaRPr>
          </a:p>
          <a:p>
            <a:pPr algn="l"/>
            <a:endParaRPr lang="sr-Cyrl-RS" sz="2600"/>
          </a:p>
        </p:txBody>
      </p:sp>
      <p:sp>
        <p:nvSpPr>
          <p:cNvPr id="41" name="Freeform: Shape 3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People Sitting on Stairs · Free Stock Photo">
            <a:extLst>
              <a:ext uri="{FF2B5EF4-FFF2-40B4-BE49-F238E27FC236}">
                <a16:creationId xmlns:a16="http://schemas.microsoft.com/office/drawing/2014/main" id="{D9EDD95F-42F5-4E2E-B43F-4132B62C2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5" r="15794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3034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C9225-CCE9-431E-981A-45FAA6B4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75488"/>
            <a:ext cx="10515600" cy="1197864"/>
          </a:xfrm>
        </p:spPr>
        <p:txBody>
          <a:bodyPr>
            <a:normAutofit/>
          </a:bodyPr>
          <a:lstStyle/>
          <a:p>
            <a:r>
              <a:rPr lang="de">
                <a:ea typeface="+mj-lt"/>
                <a:cs typeface="+mj-lt"/>
              </a:rPr>
              <a:t> ИДИОМИ </a:t>
            </a:r>
          </a:p>
        </p:txBody>
      </p: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5216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Free Images : adult, bridge, business people ...">
            <a:extLst>
              <a:ext uri="{FF2B5EF4-FFF2-40B4-BE49-F238E27FC236}">
                <a16:creationId xmlns:a16="http://schemas.microsoft.com/office/drawing/2014/main" id="{8695B0AA-FC39-4861-802A-B9097F7ED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4" b="7866"/>
          <a:stretch/>
        </p:blipFill>
        <p:spPr>
          <a:xfrm>
            <a:off x="832104" y="2338571"/>
            <a:ext cx="6217920" cy="34975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CDA2A-BCC0-4E17-B0E6-4730AD96D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5826" y="967367"/>
            <a:ext cx="5044267" cy="52048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" sz="2200">
                <a:ea typeface="+mn-lt"/>
                <a:cs typeface="+mn-lt"/>
              </a:rPr>
              <a:t>          </a:t>
            </a:r>
            <a:endParaRPr lang="en-US" sz="2200">
              <a:cs typeface="Calibri" panose="020F0502020204030204"/>
            </a:endParaRPr>
          </a:p>
          <a:p>
            <a:r>
              <a:rPr lang="en-US" sz="3200" err="1">
                <a:ea typeface="+mn-lt"/>
                <a:cs typeface="+mn-lt"/>
              </a:rPr>
              <a:t>Идиоми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су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речи</a:t>
            </a:r>
            <a:r>
              <a:rPr lang="en-US" sz="3200">
                <a:ea typeface="+mn-lt"/>
                <a:cs typeface="+mn-lt"/>
              </a:rPr>
              <a:t>, </a:t>
            </a:r>
            <a:r>
              <a:rPr lang="en-US" sz="3200" err="1">
                <a:ea typeface="+mn-lt"/>
                <a:cs typeface="+mn-lt"/>
              </a:rPr>
              <a:t>фразе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или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изрази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који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се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не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преводе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или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схватају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буквално</a:t>
            </a:r>
            <a:r>
              <a:rPr lang="en-US" sz="3200">
                <a:ea typeface="+mn-lt"/>
                <a:cs typeface="+mn-lt"/>
              </a:rPr>
              <a:t>. </a:t>
            </a:r>
            <a:r>
              <a:rPr lang="en-US" sz="3200" err="1">
                <a:ea typeface="+mn-lt"/>
                <a:cs typeface="+mn-lt"/>
              </a:rPr>
              <a:t>Другим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речима</a:t>
            </a:r>
            <a:r>
              <a:rPr lang="en-US" sz="3200">
                <a:ea typeface="+mn-lt"/>
                <a:cs typeface="+mn-lt"/>
              </a:rPr>
              <a:t>, </a:t>
            </a:r>
            <a:r>
              <a:rPr lang="en-US" sz="3200" err="1">
                <a:ea typeface="+mn-lt"/>
                <a:cs typeface="+mn-lt"/>
              </a:rPr>
              <a:t>када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се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користе</a:t>
            </a:r>
            <a:r>
              <a:rPr lang="en-US" sz="3200">
                <a:ea typeface="+mn-lt"/>
                <a:cs typeface="+mn-lt"/>
              </a:rPr>
              <a:t> у </a:t>
            </a:r>
            <a:r>
              <a:rPr lang="en-US" sz="3200" err="1">
                <a:ea typeface="+mn-lt"/>
                <a:cs typeface="+mn-lt"/>
              </a:rPr>
              <a:t>свакодневном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говору</a:t>
            </a:r>
            <a:r>
              <a:rPr lang="en-US" sz="3200">
                <a:ea typeface="+mn-lt"/>
                <a:cs typeface="+mn-lt"/>
              </a:rPr>
              <a:t>, </a:t>
            </a:r>
            <a:r>
              <a:rPr lang="en-US" sz="3200" err="1">
                <a:ea typeface="+mn-lt"/>
                <a:cs typeface="+mn-lt"/>
              </a:rPr>
              <a:t>идиоми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имају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значење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које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је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различито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од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основног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значења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речи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од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којих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су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састављени</a:t>
            </a:r>
            <a:r>
              <a:rPr lang="en-US" sz="3200">
                <a:ea typeface="+mn-lt"/>
                <a:cs typeface="+mn-lt"/>
              </a:rPr>
              <a:t>. </a:t>
            </a:r>
            <a:endParaRPr lang="en-US" sz="320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701224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6F9873-642F-4EB5-9636-7DE2F9F95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F8B8011-BF73-4693-BD76-BCF02A842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329488-C25D-4C7C-814F-CEBFD5E7C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8D62A5-CA80-455B-8BF4-09BA31DC3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320F636-F7FE-493A-AF45-D9E22016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CFAE76A-3CE9-4AC3-9975-186C6B3EE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2D7409-1AC7-4A0F-B79D-1664128FB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4EAD7-487C-4BDF-907B-51D0F068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0936"/>
            <a:ext cx="5330275" cy="195107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LIKE FATHER LIKE SON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4" descr="Foto profissional gratuita de criança, filho, garoto">
            <a:extLst>
              <a:ext uri="{FF2B5EF4-FFF2-40B4-BE49-F238E27FC236}">
                <a16:creationId xmlns:a16="http://schemas.microsoft.com/office/drawing/2014/main" id="{877DAAFB-A549-4BBD-B8E2-7DCE6BE73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3" y="2756877"/>
            <a:ext cx="5232205" cy="349249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3" y="2900856"/>
            <a:ext cx="304800" cy="429768"/>
            <a:chOff x="215328" y="-46937"/>
            <a:chExt cx="304800" cy="2773841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099A98E-C019-46CE-BDB5-856C6F414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554643"/>
              </p:ext>
            </p:extLst>
          </p:nvPr>
        </p:nvGraphicFramePr>
        <p:xfrm>
          <a:off x="6096000" y="115018"/>
          <a:ext cx="5778517" cy="6705546"/>
        </p:xfrm>
        <a:graphic>
          <a:graphicData uri="http://schemas.openxmlformats.org/drawingml/2006/table">
            <a:tbl>
              <a:tblPr firstRow="1" firstCol="1" bandRow="1">
                <a:solidFill>
                  <a:srgbClr val="404040"/>
                </a:solidFill>
                <a:tableStyleId>{5C22544A-7EE6-4342-B048-85BDC9FD1C3A}</a:tableStyleId>
              </a:tblPr>
              <a:tblGrid>
                <a:gridCol w="5778517">
                  <a:extLst>
                    <a:ext uri="{9D8B030D-6E8A-4147-A177-3AD203B41FA5}">
                      <a16:colId xmlns:a16="http://schemas.microsoft.com/office/drawing/2014/main" val="445488649"/>
                    </a:ext>
                  </a:extLst>
                </a:gridCol>
              </a:tblGrid>
              <a:tr h="682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Каков поп такой и приход (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Russian)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Like priest like church  </a:t>
                      </a:r>
                    </a:p>
                  </a:txBody>
                  <a:tcPr marL="65308" marR="65308" marT="87078" marB="0" anchor="ctr">
                    <a:lnL w="12700" cmpd="sng">
                      <a:solidFill>
                        <a:schemeClr val="tx1"/>
                      </a:solidFill>
                    </a:lnL>
                    <a:lnR w="12700" cmpd="sng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13229"/>
                  </a:ext>
                </a:extLst>
              </a:tr>
              <a:tr h="9548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Æblet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falder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ikke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langt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fra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stammen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(Danish)       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The apple doesn't fall far from the trunk</a:t>
                      </a:r>
                    </a:p>
                  </a:txBody>
                  <a:tcPr marL="65308" marR="65308" marT="87078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145738"/>
                  </a:ext>
                </a:extLst>
              </a:tr>
              <a:tr h="939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Filho de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peixe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sabe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nadar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(Portuguese)       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A fish's child knows how to swim  </a:t>
                      </a:r>
                    </a:p>
                  </a:txBody>
                  <a:tcPr marL="65308" marR="65308" marT="87078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215630"/>
                  </a:ext>
                </a:extLst>
              </a:tr>
              <a:tr h="1242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Aşchia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nu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sare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departe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de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trunchi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(Romanian)      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 The chip is not jumping further than the trunk  </a:t>
                      </a:r>
                    </a:p>
                  </a:txBody>
                  <a:tcPr marL="65308" marR="65308" marT="87078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844767"/>
                  </a:ext>
                </a:extLst>
              </a:tr>
              <a:tr h="651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De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tal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palo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tal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astilla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(Spanish)       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From such stick comes such splinter  </a:t>
                      </a:r>
                    </a:p>
                  </a:txBody>
                  <a:tcPr marL="65308" marR="65308" marT="87078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426090"/>
                  </a:ext>
                </a:extLst>
              </a:tr>
              <a:tr h="666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Aká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matka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, taka Katka. (Slovak)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Like mother like Kate </a:t>
                      </a:r>
                    </a:p>
                  </a:txBody>
                  <a:tcPr marL="65308" marR="65308" marT="87078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004017"/>
                  </a:ext>
                </a:extLst>
              </a:tr>
              <a:tr h="1227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Der Apfel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fällt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nicht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weit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2000" b="1" cap="none" spc="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vom</a:t>
                      </a: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Stamm (German)     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cap="none" spc="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The apple does not fall down far from the tree</a:t>
                      </a:r>
                    </a:p>
                  </a:txBody>
                  <a:tcPr marL="65308" marR="65308" marT="87078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271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015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19DA3C-15CE-4787-99EA-B9144E664E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85216"/>
            <a:ext cx="591484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>
                <a:solidFill>
                  <a:schemeClr val="bg1"/>
                </a:solidFill>
              </a:rPr>
              <a:t>YOU CANNOT MAKE A SILK PURSE OUT OF A SOW’S EAR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11" descr="Text&#10;&#10;Description automatically generated">
            <a:extLst>
              <a:ext uri="{FF2B5EF4-FFF2-40B4-BE49-F238E27FC236}">
                <a16:creationId xmlns:a16="http://schemas.microsoft.com/office/drawing/2014/main" id="{AF8A5597-7357-4BFE-A27B-4D240EF529F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1438" b="-5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9CE270-C002-4C3F-BEF8-E50FAA6B0B60}"/>
              </a:ext>
            </a:extLst>
          </p:cNvPr>
          <p:cNvSpPr txBox="1"/>
          <p:nvPr/>
        </p:nvSpPr>
        <p:spPr>
          <a:xfrm>
            <a:off x="7211683" y="3200400"/>
            <a:ext cx="46841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4346BB6-723A-471B-BBED-39AFE405E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44062"/>
              </p:ext>
            </p:extLst>
          </p:nvPr>
        </p:nvGraphicFramePr>
        <p:xfrm>
          <a:off x="7088037" y="316301"/>
          <a:ext cx="4683727" cy="6127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3727">
                  <a:extLst>
                    <a:ext uri="{9D8B030D-6E8A-4147-A177-3AD203B41FA5}">
                      <a16:colId xmlns:a16="http://schemas.microsoft.com/office/drawing/2014/main" val="532343967"/>
                    </a:ext>
                  </a:extLst>
                </a:gridCol>
              </a:tblGrid>
              <a:tr h="919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Рожденный ползать летать не может. (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Russian)       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If you’re born to crawl you can’t fly </a:t>
                      </a:r>
                    </a:p>
                  </a:txBody>
                  <a:tcPr marL="68580" marR="68580" marT="0" marB="0">
                    <a:solidFill>
                      <a:srgbClr val="B05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626459"/>
                  </a:ext>
                </a:extLst>
              </a:tr>
              <a:tr h="1225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On ne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peut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faire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d'une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buse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un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épervier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(French)       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 You can't turn a buzzard / a dolt into a sparrowhawk  </a:t>
                      </a:r>
                    </a:p>
                  </a:txBody>
                  <a:tcPr marL="68580" marR="68580" marT="0" marB="0">
                    <a:solidFill>
                      <a:srgbClr val="B05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44903"/>
                  </a:ext>
                </a:extLst>
              </a:tr>
              <a:tr h="1531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Al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draagt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een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aap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een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gouden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ring, het is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en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blijft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een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lelijk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ding (Dutch)       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 Even if the monkey wears a golden ring it remains an ugly thing </a:t>
                      </a:r>
                    </a:p>
                  </a:txBody>
                  <a:tcPr marL="68580" marR="68580" marT="0" marB="0">
                    <a:solidFill>
                      <a:srgbClr val="B05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870484"/>
                  </a:ext>
                </a:extLst>
              </a:tr>
              <a:tr h="919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Fare le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nozze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coi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fichi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secchi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(Italian)       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To do a wedding with dried figs  </a:t>
                      </a:r>
                    </a:p>
                  </a:txBody>
                  <a:tcPr marL="68580" marR="68580" marT="0" marB="0">
                    <a:solidFill>
                      <a:srgbClr val="B05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420600"/>
                  </a:ext>
                </a:extLst>
              </a:tr>
              <a:tr h="1531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Opica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zostane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opicou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,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hoci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by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si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na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ňu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zlatú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reťaz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povesil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. (Slovak)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Bookman Old Style"/>
                        </a:rPr>
                        <a:t> Monkey remains monkey even if you hang a golden kettle around its neck</a:t>
                      </a:r>
                    </a:p>
                  </a:txBody>
                  <a:tcPr marL="68580" marR="68580" marT="0" marB="0">
                    <a:solidFill>
                      <a:srgbClr val="B05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3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9103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6F9873-642F-4EB5-9636-7DE2F9F95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8B8011-BF73-4693-BD76-BCF02A842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7329488-C25D-4C7C-814F-CEBFD5E7C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68D62A5-CA80-455B-8BF4-09BA31DC3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20F636-F7FE-493A-AF45-D9E22016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CFAE76A-3CE9-4AC3-9975-186C6B3EE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2D7409-1AC7-4A0F-B79D-1664128FB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28188-54F9-4F30-88EB-E879F3A6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0936"/>
            <a:ext cx="5330275" cy="195107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DON’T JUDGE A BOOK BY ITS COVER 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DA837AA1-B04C-496E-BB78-C941533C2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3" y="2756877"/>
            <a:ext cx="5330898" cy="266544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3" y="2900856"/>
            <a:ext cx="304800" cy="429768"/>
            <a:chOff x="215328" y="-46937"/>
            <a:chExt cx="304800" cy="277384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63918E3-F418-48BF-B87B-2E5328763C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023608"/>
              </p:ext>
            </p:extLst>
          </p:nvPr>
        </p:nvGraphicFramePr>
        <p:xfrm>
          <a:off x="6096000" y="402566"/>
          <a:ext cx="5381618" cy="6306206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5381618">
                  <a:extLst>
                    <a:ext uri="{9D8B030D-6E8A-4147-A177-3AD203B41FA5}">
                      <a16:colId xmlns:a16="http://schemas.microsoft.com/office/drawing/2014/main" val="2607947036"/>
                    </a:ext>
                  </a:extLst>
                </a:gridCol>
              </a:tblGrid>
              <a:tr h="945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L'abito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non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fa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il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monaco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Italian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)      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Clothes do not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make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monk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</a:p>
                  </a:txBody>
                  <a:tcPr marL="0" marR="48413" marT="19365" marB="145238">
                    <a:lnL w="12700" cmpd="sng">
                      <a:solidFill>
                        <a:schemeClr val="tx1"/>
                      </a:solidFill>
                    </a:lnL>
                    <a:lnR w="12700" cmpd="sng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496101"/>
                  </a:ext>
                </a:extLst>
              </a:tr>
              <a:tr h="945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Quem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vê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caras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não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vê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corações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Portuguese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)    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 He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who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sees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faces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doesn't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see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hearts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48413" marT="19365" marB="145238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476696"/>
                  </a:ext>
                </a:extLst>
              </a:tr>
              <a:tr h="945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z-Cyrl-AZ" sz="2400" b="1" cap="none" spc="0">
                          <a:solidFill>
                            <a:schemeClr val="tx1"/>
                          </a:solidFill>
                          <a:effectLst/>
                        </a:rPr>
                        <a:t> Одело не чини човека (</a:t>
                      </a:r>
                      <a:r>
                        <a:rPr lang="az-Cyrl-AZ" sz="2400" b="1" u="none" cap="none" spc="0">
                          <a:solidFill>
                            <a:schemeClr val="tx1"/>
                          </a:solidFill>
                          <a:effectLst/>
                        </a:rPr>
                        <a:t> Serbian</a:t>
                      </a:r>
                      <a:r>
                        <a:rPr lang="en-US" sz="2400" b="1" cap="none" spc="0">
                          <a:solidFill>
                            <a:schemeClr val="tx1"/>
                          </a:solidFill>
                          <a:effectLst/>
                        </a:rPr>
                        <a:t>)       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cap="none" spc="0">
                          <a:solidFill>
                            <a:schemeClr val="tx1"/>
                          </a:solidFill>
                          <a:effectLst/>
                        </a:rPr>
                        <a:t> A suit doesn't make a man  </a:t>
                      </a:r>
                    </a:p>
                  </a:txBody>
                  <a:tcPr marL="0" marR="48413" marT="19365" marB="145238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587786"/>
                  </a:ext>
                </a:extLst>
              </a:tr>
              <a:tr h="945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Het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zijn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niet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allen koks die lange messen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dragen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Dutch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)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It's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not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only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cooks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that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carry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long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knives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48413" marT="19365" marB="145238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868361"/>
                  </a:ext>
                </a:extLst>
              </a:tr>
              <a:tr h="945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Nu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haina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il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face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pe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om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Romanian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)       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 Clothes do not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make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man  </a:t>
                      </a:r>
                    </a:p>
                  </a:txBody>
                  <a:tcPr marL="0" marR="48413" marT="19365" marB="145238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161712"/>
                  </a:ext>
                </a:extLst>
              </a:tr>
              <a:tr h="945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Nesúď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knihu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podľa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obalu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(Slovak)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Don´t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judge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a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book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by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its</a:t>
                      </a:r>
                      <a:r>
                        <a:rPr lang="de-DE" sz="2400" b="1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2400" b="1" cap="none" spc="0" err="1">
                          <a:solidFill>
                            <a:schemeClr val="tx1"/>
                          </a:solidFill>
                          <a:effectLst/>
                        </a:rPr>
                        <a:t>cover</a:t>
                      </a:r>
                      <a:endParaRPr lang="de-DE" sz="24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48413" marT="19365" marB="145238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204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989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B1BB-4587-4D75-AB78-78C840E4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59318"/>
            <a:ext cx="4645250" cy="15520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/>
              <a:t>TO BEAT ABOUT THE BUSH </a:t>
            </a:r>
            <a:endParaRPr lang="en-US" sz="6000"/>
          </a:p>
        </p:txBody>
      </p:sp>
      <p:sp>
        <p:nvSpPr>
          <p:cNvPr id="27" name="Freeform: Shape 2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BA3FBC27-E472-4203-A934-0242C73DDD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215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691F48-DEBB-484C-A0BD-1234E169D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147963"/>
              </p:ext>
            </p:extLst>
          </p:nvPr>
        </p:nvGraphicFramePr>
        <p:xfrm>
          <a:off x="6282905" y="1567132"/>
          <a:ext cx="5746751" cy="5142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6751">
                  <a:extLst>
                    <a:ext uri="{9D8B030D-6E8A-4147-A177-3AD203B41FA5}">
                      <a16:colId xmlns:a16="http://schemas.microsoft.com/office/drawing/2014/main" val="2846518187"/>
                    </a:ext>
                  </a:extLst>
                </a:gridCol>
              </a:tblGrid>
              <a:tr h="661436">
                <a:tc>
                  <a:txBody>
                    <a:bodyPr/>
                    <a:lstStyle/>
                    <a:p>
                      <a:pPr algn="ctr" fontAlgn="base"/>
                      <a:r>
                        <a:rPr lang="de-DE" err="1">
                          <a:effectLst/>
                        </a:rPr>
                        <a:t>Yaller</a:t>
                      </a:r>
                      <a:r>
                        <a:rPr lang="de-DE">
                          <a:effectLst/>
                        </a:rPr>
                        <a:t> par </a:t>
                      </a:r>
                      <a:r>
                        <a:rPr lang="de-DE" err="1">
                          <a:effectLst/>
                        </a:rPr>
                        <a:t>quatre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chemins</a:t>
                      </a:r>
                      <a:r>
                        <a:rPr lang="de-DE">
                          <a:effectLst/>
                        </a:rPr>
                        <a:t> (French)       ​</a:t>
                      </a:r>
                    </a:p>
                    <a:p>
                      <a:pPr algn="ctr" fontAlgn="base"/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To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get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there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by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four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paths</a:t>
                      </a:r>
                      <a:r>
                        <a:rPr lang="de-DE">
                          <a:effectLst/>
                        </a:rPr>
                        <a:t> ​</a:t>
                      </a:r>
                      <a:endParaRPr lang="de-DE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88652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ctr" fontAlgn="base"/>
                      <a:r>
                        <a:rPr lang="de-DE" err="1">
                          <a:effectLst/>
                        </a:rPr>
                        <a:t>Kiertää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kuin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kissa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kuumaa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puuroa</a:t>
                      </a:r>
                      <a:r>
                        <a:rPr lang="de-DE">
                          <a:effectLst/>
                        </a:rPr>
                        <a:t>(</a:t>
                      </a:r>
                      <a:r>
                        <a:rPr lang="de-DE" err="1">
                          <a:effectLst/>
                        </a:rPr>
                        <a:t>Finnish</a:t>
                      </a:r>
                      <a:r>
                        <a:rPr lang="de-DE">
                          <a:effectLst/>
                        </a:rPr>
                        <a:t>) ​</a:t>
                      </a:r>
                    </a:p>
                    <a:p>
                      <a:pPr algn="ctr" fontAlgn="base"/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To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pace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around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hot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porridge</a:t>
                      </a:r>
                      <a:r>
                        <a:rPr lang="de-DE">
                          <a:effectLst/>
                        </a:rPr>
                        <a:t> like a </a:t>
                      </a:r>
                      <a:r>
                        <a:rPr lang="de-DE" err="1">
                          <a:effectLst/>
                        </a:rPr>
                        <a:t>cat</a:t>
                      </a:r>
                      <a:r>
                        <a:rPr lang="de-DE">
                          <a:effectLst/>
                        </a:rPr>
                        <a:t>  ​</a:t>
                      </a:r>
                      <a:endParaRPr lang="de-DE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91431"/>
                  </a:ext>
                </a:extLst>
              </a:tr>
              <a:tr h="942547">
                <a:tc>
                  <a:txBody>
                    <a:bodyPr/>
                    <a:lstStyle/>
                    <a:p>
                      <a:pPr algn="ctr" fontAlgn="base"/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Å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gå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som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katten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rundt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den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varme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grøten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(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Norwegian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)        ​</a:t>
                      </a:r>
                    </a:p>
                    <a:p>
                      <a:pPr algn="ctr" fontAlgn="base"/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To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walk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like a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cat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around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hot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porridge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 ​</a:t>
                      </a:r>
                      <a:endParaRPr lang="de-DE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38190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ctr" fontAlgn="base"/>
                      <a:r>
                        <a:rPr lang="de-DE" err="1">
                          <a:effectLst/>
                        </a:rPr>
                        <a:t>Emborrachar</a:t>
                      </a:r>
                      <a:r>
                        <a:rPr lang="de-DE">
                          <a:effectLst/>
                        </a:rPr>
                        <a:t> la </a:t>
                      </a:r>
                      <a:r>
                        <a:rPr lang="de-DE" err="1">
                          <a:effectLst/>
                        </a:rPr>
                        <a:t>perdiz</a:t>
                      </a:r>
                      <a:r>
                        <a:rPr lang="de-DE">
                          <a:effectLst/>
                        </a:rPr>
                        <a:t> (</a:t>
                      </a:r>
                      <a:r>
                        <a:rPr lang="de-DE" err="1">
                          <a:effectLst/>
                        </a:rPr>
                        <a:t>Spanish</a:t>
                      </a:r>
                      <a:r>
                        <a:rPr lang="de-DE">
                          <a:effectLst/>
                        </a:rPr>
                        <a:t>)      ​</a:t>
                      </a:r>
                    </a:p>
                    <a:p>
                      <a:pPr algn="ctr" fontAlgn="base"/>
                      <a:r>
                        <a:rPr lang="de-DE" err="1">
                          <a:effectLst/>
                        </a:rPr>
                        <a:t>To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get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the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partridge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drunk</a:t>
                      </a:r>
                      <a:r>
                        <a:rPr lang="de-DE">
                          <a:effectLst/>
                        </a:rPr>
                        <a:t> ​</a:t>
                      </a:r>
                      <a:endParaRPr lang="de-DE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959359"/>
                  </a:ext>
                </a:extLst>
              </a:tr>
              <a:tr h="661436">
                <a:tc>
                  <a:txBody>
                    <a:bodyPr/>
                    <a:lstStyle/>
                    <a:p>
                      <a:pPr algn="ctr" fontAlgn="base"/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A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umbla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fofârlica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(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Romanian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)      ​</a:t>
                      </a:r>
                    </a:p>
                    <a:p>
                      <a:pPr algn="ctr" fontAlgn="base"/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Walking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with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de-DE" err="1">
                          <a:solidFill>
                            <a:schemeClr val="tx1"/>
                          </a:solidFill>
                          <a:effectLst/>
                        </a:rPr>
                        <a:t>lark</a:t>
                      </a:r>
                      <a:r>
                        <a:rPr lang="de-DE">
                          <a:solidFill>
                            <a:schemeClr val="tx1"/>
                          </a:solidFill>
                          <a:effectLst/>
                        </a:rPr>
                        <a:t>  ​</a:t>
                      </a:r>
                      <a:endParaRPr lang="de-DE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03922"/>
                  </a:ext>
                </a:extLst>
              </a:tr>
              <a:tr h="661436">
                <a:tc>
                  <a:txBody>
                    <a:bodyPr/>
                    <a:lstStyle/>
                    <a:p>
                      <a:pPr algn="ctr" fontAlgn="base"/>
                      <a:r>
                        <a:rPr lang="de-DE" err="1">
                          <a:effectLst/>
                        </a:rPr>
                        <a:t>Chodiť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okolo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horúcej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kaše</a:t>
                      </a:r>
                      <a:r>
                        <a:rPr lang="de-DE">
                          <a:effectLst/>
                        </a:rPr>
                        <a:t> (Slovak)      ​</a:t>
                      </a:r>
                    </a:p>
                    <a:p>
                      <a:pPr algn="ctr" fontAlgn="base"/>
                      <a:r>
                        <a:rPr lang="de-DE" err="1">
                          <a:effectLst/>
                        </a:rPr>
                        <a:t>To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beat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about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the</a:t>
                      </a:r>
                      <a:r>
                        <a:rPr lang="de-DE">
                          <a:effectLst/>
                        </a:rPr>
                        <a:t> </a:t>
                      </a:r>
                      <a:r>
                        <a:rPr lang="de-DE" err="1">
                          <a:effectLst/>
                        </a:rPr>
                        <a:t>bush</a:t>
                      </a:r>
                      <a:r>
                        <a:rPr lang="de-DE">
                          <a:effectLst/>
                        </a:rPr>
                        <a:t>​</a:t>
                      </a:r>
                      <a:endParaRPr lang="de-DE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864799"/>
                  </a:ext>
                </a:extLst>
              </a:tr>
              <a:tr h="926012">
                <a:tc>
                  <a:txBody>
                    <a:bodyPr/>
                    <a:lstStyle/>
                    <a:p>
                      <a:pPr algn="ctr" fontAlgn="base"/>
                      <a:r>
                        <a:rPr lang="az-Cyrl-AZ">
                          <a:solidFill>
                            <a:schemeClr val="tx1"/>
                          </a:solidFill>
                          <a:effectLst/>
                        </a:rPr>
                        <a:t>К</a:t>
                      </a: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ô </a:t>
                      </a:r>
                      <a:r>
                        <a:rPr lang="az-Cyrl-AZ">
                          <a:solidFill>
                            <a:schemeClr val="tx1"/>
                          </a:solidFill>
                          <a:effectLst/>
                        </a:rPr>
                        <a:t>киша око Крагујевца (</a:t>
                      </a: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Serbian)​</a:t>
                      </a:r>
                    </a:p>
                    <a:p>
                      <a:pPr algn="ctr" fontAlgn="base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Like rain around Kragujevac​</a:t>
                      </a:r>
                    </a:p>
                    <a:p>
                      <a:pPr algn="ctr" fontAlgn="base"/>
                      <a:r>
                        <a:rPr lang="en-US">
                          <a:effectLst/>
                        </a:rPr>
                        <a:t>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00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387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4ED4B-4CBC-4A71-B73B-131DE6121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>
                <a:ea typeface="+mj-lt"/>
                <a:cs typeface="+mj-lt"/>
              </a:rPr>
              <a:t>A SANDWICH SHORT OF A PICNIC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708E3-C8E2-4C57-958B-CC67173E1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4B1F43A-A3AB-4E8F-91C5-A416C1F0F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3" r="1605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746DC92-ACA1-49D6-AB40-EA53AE869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962206"/>
              </p:ext>
            </p:extLst>
          </p:nvPr>
        </p:nvGraphicFramePr>
        <p:xfrm>
          <a:off x="186905" y="2055962"/>
          <a:ext cx="6287137" cy="44768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7137">
                  <a:extLst>
                    <a:ext uri="{9D8B030D-6E8A-4147-A177-3AD203B41FA5}">
                      <a16:colId xmlns:a16="http://schemas.microsoft.com/office/drawing/2014/main" val="2268759256"/>
                    </a:ext>
                  </a:extLst>
                </a:gridCol>
              </a:tblGrid>
              <a:tr h="688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Šplouchá mu na maják (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Czech)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It's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splashing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on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his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lighthouse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137846"/>
                  </a:ext>
                </a:extLst>
              </a:tr>
              <a:tr h="688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Hij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heeft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een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klap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van de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molen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gehad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(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Dutch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)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He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got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a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blow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from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windmill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8425"/>
                  </a:ext>
                </a:extLst>
              </a:tr>
              <a:tr h="688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Avoir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une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araigneé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au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plafond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(French)      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To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have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a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spider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on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ceiling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901265"/>
                  </a:ext>
                </a:extLst>
              </a:tr>
              <a:tr h="1033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Ne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pas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avoir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inventé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le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fil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à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couper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le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beurre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(French)      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Not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to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have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invented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wire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to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cut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butter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626526"/>
                  </a:ext>
                </a:extLst>
              </a:tr>
              <a:tr h="688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Non avere tutti i venerdì 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(Italian)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To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be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lacking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some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Fridays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tem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030132"/>
                  </a:ext>
                </a:extLst>
              </a:tr>
              <a:tr h="688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Macaquinhos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no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sotão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(Portuguese)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He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has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little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monkeys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in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the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de-DE" sz="1800" err="1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attic</a:t>
                      </a:r>
                      <a:r>
                        <a:rPr lang="de-DE" sz="180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17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93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2F7BF6-CD39-4568-B8BD-EA8D252E100B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9B0F2AC-8567-4D03-BFFC-653DB596C528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350455F8-10A0-4EEF-9BB1-9035E295B1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Application>Microsoft Office PowerPoint</Application>
  <PresentationFormat>Widescreen</PresentationFormat>
  <Slides>18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Европски дан језика 2021</vt:lpstr>
      <vt:lpstr>PowerPoint Presentation</vt:lpstr>
      <vt:lpstr>Изучавајући  ИДИОМЕ, кроз различите европске језике,  упознали смо се са интерпретацијом истог значења , сличних или различитих исказа.  </vt:lpstr>
      <vt:lpstr> ИДИОМИ </vt:lpstr>
      <vt:lpstr>LIKE FATHER LIKE SON</vt:lpstr>
      <vt:lpstr>YOU CANNOT MAKE A SILK PURSE OUT OF A SOW’S EAR </vt:lpstr>
      <vt:lpstr>DON’T JUDGE A BOOK BY ITS COVER </vt:lpstr>
      <vt:lpstr>TO BEAT ABOUT THE BUSH </vt:lpstr>
      <vt:lpstr>A SANDWICH SHORT OF A PICNIC </vt:lpstr>
      <vt:lpstr>PowerPoint Presentation</vt:lpstr>
      <vt:lpstr>TOO MANY COOKS SPOIL THE BROTH </vt:lpstr>
      <vt:lpstr>TOO MANY COOKS SPOIL THE BROTH </vt:lpstr>
      <vt:lpstr>PowerPoint Presentation</vt:lpstr>
      <vt:lpstr>PowerPoint Presentation</vt:lpstr>
      <vt:lpstr>DON’T COUNT YOUR CHICKENS BEFORE THEY’RE HATCHED</vt:lpstr>
      <vt:lpstr>PowerPoint Presentation</vt:lpstr>
      <vt:lpstr>PowerPoint Presentation</vt:lpstr>
      <vt:lpstr> ''...исти, посебан, слободан, бити само свој...''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</cp:revision>
  <dcterms:created xsi:type="dcterms:W3CDTF">2021-09-24T06:11:50Z</dcterms:created>
  <dcterms:modified xsi:type="dcterms:W3CDTF">2021-09-24T17:21:01Z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